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1" r:id="rId9"/>
    <p:sldId id="283" r:id="rId10"/>
    <p:sldId id="284" r:id="rId11"/>
    <p:sldId id="288" r:id="rId12"/>
    <p:sldId id="321" r:id="rId13"/>
    <p:sldId id="290" r:id="rId14"/>
    <p:sldId id="314" r:id="rId15"/>
    <p:sldId id="315" r:id="rId16"/>
    <p:sldId id="318" r:id="rId17"/>
    <p:sldId id="319" r:id="rId18"/>
    <p:sldId id="313" r:id="rId19"/>
    <p:sldId id="292" r:id="rId20"/>
    <p:sldId id="297" r:id="rId21"/>
    <p:sldId id="299" r:id="rId22"/>
    <p:sldId id="308" r:id="rId23"/>
    <p:sldId id="304" r:id="rId24"/>
    <p:sldId id="305" r:id="rId25"/>
    <p:sldId id="306" r:id="rId26"/>
    <p:sldId id="310" r:id="rId27"/>
    <p:sldId id="301" r:id="rId28"/>
    <p:sldId id="307" r:id="rId29"/>
    <p:sldId id="296" r:id="rId30"/>
    <p:sldId id="311" r:id="rId31"/>
    <p:sldId id="293" r:id="rId32"/>
    <p:sldId id="309" r:id="rId33"/>
    <p:sldId id="294" r:id="rId34"/>
    <p:sldId id="312" r:id="rId35"/>
    <p:sldId id="298" r:id="rId36"/>
    <p:sldId id="302" r:id="rId37"/>
    <p:sldId id="303" r:id="rId38"/>
    <p:sldId id="295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1" autoAdjust="0"/>
    <p:restoredTop sz="94660"/>
  </p:normalViewPr>
  <p:slideViewPr>
    <p:cSldViewPr snapToGrid="0">
      <p:cViewPr varScale="1">
        <p:scale>
          <a:sx n="88" d="100"/>
          <a:sy n="88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1859F-57EB-453F-907E-11CB351B5F7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7910ED-8274-4F1D-AAA7-62640C5B067D}">
      <dgm:prSet phldrT="[Текст]"/>
      <dgm:spPr/>
      <dgm:t>
        <a:bodyPr/>
        <a:lstStyle/>
        <a:p>
          <a:r>
            <a:rPr lang="ru-RU" b="1" dirty="0"/>
            <a:t>Цели Программы</a:t>
          </a:r>
        </a:p>
      </dgm:t>
    </dgm:pt>
    <dgm:pt modelId="{E57B6B33-A172-46D8-8E19-FD49E1A00517}" type="parTrans" cxnId="{E21318C7-BC1A-45FE-95BC-87204ABAD690}">
      <dgm:prSet/>
      <dgm:spPr/>
      <dgm:t>
        <a:bodyPr/>
        <a:lstStyle/>
        <a:p>
          <a:endParaRPr lang="ru-RU" b="1"/>
        </a:p>
      </dgm:t>
    </dgm:pt>
    <dgm:pt modelId="{831786B8-1C35-4371-8D5B-9B7D5850493C}" type="sibTrans" cxnId="{E21318C7-BC1A-45FE-95BC-87204ABAD690}">
      <dgm:prSet/>
      <dgm:spPr/>
      <dgm:t>
        <a:bodyPr/>
        <a:lstStyle/>
        <a:p>
          <a:endParaRPr lang="ru-RU" b="1"/>
        </a:p>
      </dgm:t>
    </dgm:pt>
    <dgm:pt modelId="{10719FCA-E480-489D-AD38-19FB543D55F9}">
      <dgm:prSet phldrT="[Текст]"/>
      <dgm:spPr/>
      <dgm:t>
        <a:bodyPr/>
        <a:lstStyle/>
        <a:p>
          <a:r>
            <a:rPr lang="ru-RU" b="1" dirty="0"/>
            <a:t> Создание экосистемы цифровой экономики Российской Федерации, в которой данные в цифровой форме являются ключевым фактором производства во всех сферах социально-экономической деятельности</a:t>
          </a:r>
        </a:p>
      </dgm:t>
    </dgm:pt>
    <dgm:pt modelId="{34999986-90CB-4AA3-8809-D0CD75491D00}" type="parTrans" cxnId="{64061DEF-CA44-4228-B3E7-24E0F1DACF56}">
      <dgm:prSet/>
      <dgm:spPr/>
      <dgm:t>
        <a:bodyPr/>
        <a:lstStyle/>
        <a:p>
          <a:endParaRPr lang="ru-RU" b="1"/>
        </a:p>
      </dgm:t>
    </dgm:pt>
    <dgm:pt modelId="{368D5077-448A-4DC3-BB69-2E2AF79AE6DD}" type="sibTrans" cxnId="{64061DEF-CA44-4228-B3E7-24E0F1DACF56}">
      <dgm:prSet/>
      <dgm:spPr/>
      <dgm:t>
        <a:bodyPr/>
        <a:lstStyle/>
        <a:p>
          <a:endParaRPr lang="ru-RU" b="1"/>
        </a:p>
      </dgm:t>
    </dgm:pt>
    <dgm:pt modelId="{89445CA6-CFDA-4402-9C03-BCAC9D7FCFFB}">
      <dgm:prSet phldrT="[Текст]"/>
      <dgm:spPr/>
      <dgm:t>
        <a:bodyPr/>
        <a:lstStyle/>
        <a:p>
          <a:r>
            <a:rPr lang="ru-RU" b="1" dirty="0"/>
            <a:t>Создание необходимых и достаточных условий институционального и инфраструктурного характера для создания и (или) развития высокотехнологичных бизнесов</a:t>
          </a:r>
        </a:p>
      </dgm:t>
    </dgm:pt>
    <dgm:pt modelId="{CEBE8F08-BED4-44C9-8F72-6AFA4BD89334}" type="parTrans" cxnId="{8864ED4B-6587-4226-BFDD-56F44298C3B3}">
      <dgm:prSet/>
      <dgm:spPr/>
      <dgm:t>
        <a:bodyPr/>
        <a:lstStyle/>
        <a:p>
          <a:endParaRPr lang="ru-RU" b="1"/>
        </a:p>
      </dgm:t>
    </dgm:pt>
    <dgm:pt modelId="{DBFFEC0B-7E0C-42D5-8D81-FAAA9F018020}" type="sibTrans" cxnId="{8864ED4B-6587-4226-BFDD-56F44298C3B3}">
      <dgm:prSet/>
      <dgm:spPr/>
      <dgm:t>
        <a:bodyPr/>
        <a:lstStyle/>
        <a:p>
          <a:endParaRPr lang="ru-RU" b="1"/>
        </a:p>
      </dgm:t>
    </dgm:pt>
    <dgm:pt modelId="{DD8A3711-28A9-4D08-9F2A-78EDBF29053E}">
      <dgm:prSet phldrT="[Текст]"/>
      <dgm:spPr/>
      <dgm:t>
        <a:bodyPr/>
        <a:lstStyle/>
        <a:p>
          <a:r>
            <a:rPr lang="ru-RU" b="1"/>
            <a:t>Повышение </a:t>
          </a:r>
          <a:r>
            <a:rPr lang="ru-RU" b="1" dirty="0"/>
            <a:t>конкурентоспособности на глобальном рынке как отдельных отраслей экономики Российской Федерации, так и экономики в целом</a:t>
          </a:r>
        </a:p>
      </dgm:t>
    </dgm:pt>
    <dgm:pt modelId="{662BD3A1-87DF-491C-AECE-D7A11ADF5A64}" type="parTrans" cxnId="{E8015B56-A110-43DD-AC49-9FD7E451A12C}">
      <dgm:prSet/>
      <dgm:spPr/>
      <dgm:t>
        <a:bodyPr/>
        <a:lstStyle/>
        <a:p>
          <a:endParaRPr lang="ru-RU" b="1"/>
        </a:p>
      </dgm:t>
    </dgm:pt>
    <dgm:pt modelId="{90B8CA8B-A43A-4023-A9AD-02ADD280ED17}" type="sibTrans" cxnId="{E8015B56-A110-43DD-AC49-9FD7E451A12C}">
      <dgm:prSet/>
      <dgm:spPr/>
      <dgm:t>
        <a:bodyPr/>
        <a:lstStyle/>
        <a:p>
          <a:endParaRPr lang="ru-RU" b="1"/>
        </a:p>
      </dgm:t>
    </dgm:pt>
    <dgm:pt modelId="{9CD04978-28EC-459F-A195-776B9DA34A16}" type="pres">
      <dgm:prSet presAssocID="{EEB1859F-57EB-453F-907E-11CB351B5F76}" presName="linear" presStyleCnt="0">
        <dgm:presLayoutVars>
          <dgm:dir/>
          <dgm:animLvl val="lvl"/>
          <dgm:resizeHandles val="exact"/>
        </dgm:presLayoutVars>
      </dgm:prSet>
      <dgm:spPr/>
    </dgm:pt>
    <dgm:pt modelId="{9A5C2067-3EAA-448C-AC6B-BC586E4ECCC9}" type="pres">
      <dgm:prSet presAssocID="{EE7910ED-8274-4F1D-AAA7-62640C5B067D}" presName="parentLin" presStyleCnt="0"/>
      <dgm:spPr/>
    </dgm:pt>
    <dgm:pt modelId="{1C3BAB6E-5234-4453-8C0E-79F318AC7DC3}" type="pres">
      <dgm:prSet presAssocID="{EE7910ED-8274-4F1D-AAA7-62640C5B067D}" presName="parentLeftMargin" presStyleLbl="node1" presStyleIdx="0" presStyleCnt="1"/>
      <dgm:spPr/>
    </dgm:pt>
    <dgm:pt modelId="{4E9A1D60-E9C6-44F6-9C69-F27BBAD1F19F}" type="pres">
      <dgm:prSet presAssocID="{EE7910ED-8274-4F1D-AAA7-62640C5B067D}" presName="parentText" presStyleLbl="node1" presStyleIdx="0" presStyleCnt="1" custLinFactNeighborX="12951" custLinFactNeighborY="-13332">
        <dgm:presLayoutVars>
          <dgm:chMax val="0"/>
          <dgm:bulletEnabled val="1"/>
        </dgm:presLayoutVars>
      </dgm:prSet>
      <dgm:spPr/>
    </dgm:pt>
    <dgm:pt modelId="{F4D0568F-890E-4CD0-9AAE-D719C407E8AA}" type="pres">
      <dgm:prSet presAssocID="{EE7910ED-8274-4F1D-AAA7-62640C5B067D}" presName="negativeSpace" presStyleCnt="0"/>
      <dgm:spPr/>
    </dgm:pt>
    <dgm:pt modelId="{E099F116-B09D-4914-88F8-0D7AC3247158}" type="pres">
      <dgm:prSet presAssocID="{EE7910ED-8274-4F1D-AAA7-62640C5B067D}" presName="childText" presStyleLbl="conFgAcc1" presStyleIdx="0" presStyleCnt="1" custLinFactY="8256" custLinFactNeighborX="-18576" custLinFactNeighborY="100000">
        <dgm:presLayoutVars>
          <dgm:bulletEnabled val="1"/>
        </dgm:presLayoutVars>
      </dgm:prSet>
      <dgm:spPr/>
    </dgm:pt>
  </dgm:ptLst>
  <dgm:cxnLst>
    <dgm:cxn modelId="{C4C7FF05-39C5-4D5F-BD3A-C107857F2F78}" type="presOf" srcId="{EEB1859F-57EB-453F-907E-11CB351B5F76}" destId="{9CD04978-28EC-459F-A195-776B9DA34A16}" srcOrd="0" destOrd="0" presId="urn:microsoft.com/office/officeart/2005/8/layout/list1"/>
    <dgm:cxn modelId="{142DD206-9190-40D0-A6B0-A230035F6821}" type="presOf" srcId="{89445CA6-CFDA-4402-9C03-BCAC9D7FCFFB}" destId="{E099F116-B09D-4914-88F8-0D7AC3247158}" srcOrd="0" destOrd="1" presId="urn:microsoft.com/office/officeart/2005/8/layout/list1"/>
    <dgm:cxn modelId="{8864ED4B-6587-4226-BFDD-56F44298C3B3}" srcId="{EE7910ED-8274-4F1D-AAA7-62640C5B067D}" destId="{89445CA6-CFDA-4402-9C03-BCAC9D7FCFFB}" srcOrd="1" destOrd="0" parTransId="{CEBE8F08-BED4-44C9-8F72-6AFA4BD89334}" sibTransId="{DBFFEC0B-7E0C-42D5-8D81-FAAA9F018020}"/>
    <dgm:cxn modelId="{4A353B76-9A92-4717-B85E-CE2537723AE9}" type="presOf" srcId="{EE7910ED-8274-4F1D-AAA7-62640C5B067D}" destId="{4E9A1D60-E9C6-44F6-9C69-F27BBAD1F19F}" srcOrd="1" destOrd="0" presId="urn:microsoft.com/office/officeart/2005/8/layout/list1"/>
    <dgm:cxn modelId="{E8015B56-A110-43DD-AC49-9FD7E451A12C}" srcId="{EE7910ED-8274-4F1D-AAA7-62640C5B067D}" destId="{DD8A3711-28A9-4D08-9F2A-78EDBF29053E}" srcOrd="2" destOrd="0" parTransId="{662BD3A1-87DF-491C-AECE-D7A11ADF5A64}" sibTransId="{90B8CA8B-A43A-4023-A9AD-02ADD280ED17}"/>
    <dgm:cxn modelId="{5231A37C-7589-4FC1-BDFB-4FE0200E204A}" type="presOf" srcId="{EE7910ED-8274-4F1D-AAA7-62640C5B067D}" destId="{1C3BAB6E-5234-4453-8C0E-79F318AC7DC3}" srcOrd="0" destOrd="0" presId="urn:microsoft.com/office/officeart/2005/8/layout/list1"/>
    <dgm:cxn modelId="{9FED197D-2246-4EFB-A2CE-2AB23E3AE11D}" type="presOf" srcId="{10719FCA-E480-489D-AD38-19FB543D55F9}" destId="{E099F116-B09D-4914-88F8-0D7AC3247158}" srcOrd="0" destOrd="0" presId="urn:microsoft.com/office/officeart/2005/8/layout/list1"/>
    <dgm:cxn modelId="{EA7689A3-8A92-4774-91D7-604CFE910386}" type="presOf" srcId="{DD8A3711-28A9-4D08-9F2A-78EDBF29053E}" destId="{E099F116-B09D-4914-88F8-0D7AC3247158}" srcOrd="0" destOrd="2" presId="urn:microsoft.com/office/officeart/2005/8/layout/list1"/>
    <dgm:cxn modelId="{E21318C7-BC1A-45FE-95BC-87204ABAD690}" srcId="{EEB1859F-57EB-453F-907E-11CB351B5F76}" destId="{EE7910ED-8274-4F1D-AAA7-62640C5B067D}" srcOrd="0" destOrd="0" parTransId="{E57B6B33-A172-46D8-8E19-FD49E1A00517}" sibTransId="{831786B8-1C35-4371-8D5B-9B7D5850493C}"/>
    <dgm:cxn modelId="{64061DEF-CA44-4228-B3E7-24E0F1DACF56}" srcId="{EE7910ED-8274-4F1D-AAA7-62640C5B067D}" destId="{10719FCA-E480-489D-AD38-19FB543D55F9}" srcOrd="0" destOrd="0" parTransId="{34999986-90CB-4AA3-8809-D0CD75491D00}" sibTransId="{368D5077-448A-4DC3-BB69-2E2AF79AE6DD}"/>
    <dgm:cxn modelId="{49212C46-9BDB-4294-9C22-A861B66F5B7F}" type="presParOf" srcId="{9CD04978-28EC-459F-A195-776B9DA34A16}" destId="{9A5C2067-3EAA-448C-AC6B-BC586E4ECCC9}" srcOrd="0" destOrd="0" presId="urn:microsoft.com/office/officeart/2005/8/layout/list1"/>
    <dgm:cxn modelId="{26D5B345-06B9-48FC-93C0-D01C1ABB7E0A}" type="presParOf" srcId="{9A5C2067-3EAA-448C-AC6B-BC586E4ECCC9}" destId="{1C3BAB6E-5234-4453-8C0E-79F318AC7DC3}" srcOrd="0" destOrd="0" presId="urn:microsoft.com/office/officeart/2005/8/layout/list1"/>
    <dgm:cxn modelId="{3795629C-819A-4B54-9111-FC3F5A328FAC}" type="presParOf" srcId="{9A5C2067-3EAA-448C-AC6B-BC586E4ECCC9}" destId="{4E9A1D60-E9C6-44F6-9C69-F27BBAD1F19F}" srcOrd="1" destOrd="0" presId="urn:microsoft.com/office/officeart/2005/8/layout/list1"/>
    <dgm:cxn modelId="{0FD1306E-870D-4A18-B75B-A70CE0F3B823}" type="presParOf" srcId="{9CD04978-28EC-459F-A195-776B9DA34A16}" destId="{F4D0568F-890E-4CD0-9AAE-D719C407E8AA}" srcOrd="1" destOrd="0" presId="urn:microsoft.com/office/officeart/2005/8/layout/list1"/>
    <dgm:cxn modelId="{48C46338-AAA7-4F30-8EC8-2824CA1C0528}" type="presParOf" srcId="{9CD04978-28EC-459F-A195-776B9DA34A16}" destId="{E099F116-B09D-4914-88F8-0D7AC324715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9F116-B09D-4914-88F8-0D7AC3247158}">
      <dsp:nvSpPr>
        <dsp:cNvPr id="0" name=""/>
        <dsp:cNvSpPr/>
      </dsp:nvSpPr>
      <dsp:spPr>
        <a:xfrm>
          <a:off x="0" y="313608"/>
          <a:ext cx="11091529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826" tIns="312420" rIns="86082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/>
            <a:t> Создание экосистемы цифровой экономики Российской Федерации, в которой данные в цифровой форме являются ключевым фактором производства во всех сферах социально-экономической деятельности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/>
            <a:t>Создание необходимых и достаточных условий институционального и инфраструктурного характера для создания и (или) развития высокотехнологичных бизнесов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/>
            <a:t>Повышение </a:t>
          </a:r>
          <a:r>
            <a:rPr lang="ru-RU" sz="1500" b="1" kern="1200" dirty="0"/>
            <a:t>конкурентоспособности на глобальном рынке как отдельных отраслей экономики Российской Федерации, так и экономики в целом</a:t>
          </a:r>
        </a:p>
      </dsp:txBody>
      <dsp:txXfrm>
        <a:off x="0" y="313608"/>
        <a:ext cx="11091529" cy="1748250"/>
      </dsp:txXfrm>
    </dsp:sp>
    <dsp:sp modelId="{4E9A1D60-E9C6-44F6-9C69-F27BBAD1F19F}">
      <dsp:nvSpPr>
        <dsp:cNvPr id="0" name=""/>
        <dsp:cNvSpPr/>
      </dsp:nvSpPr>
      <dsp:spPr>
        <a:xfrm>
          <a:off x="626399" y="0"/>
          <a:ext cx="776407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463" tIns="0" rIns="29346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Цели Программы</a:t>
          </a:r>
        </a:p>
      </dsp:txBody>
      <dsp:txXfrm>
        <a:off x="648015" y="21616"/>
        <a:ext cx="772083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FE71D-E876-4876-87F5-7A7DFF971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4D0267-E43B-44A3-B299-DA910B402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E0F1ED-0B5C-4CD3-B476-B85EB48B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7D8897-99A1-4CE8-B18D-7A72C67F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0CD6E-79D4-42D7-B53C-DA19E376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7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7294B-F518-4CA4-BA8A-C4A659A5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698B2B-D148-4801-9D92-9384BEB00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3347F-2404-4764-9FC5-3F98DBB6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76BA6-E531-4E50-8DCA-ADA05727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E4459-A4B5-429F-B655-DB9CC550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4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12854D-130C-473B-ADEC-05978A50B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2C327A-5DDC-417C-8E94-02B178F56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928E96-B2C4-4CCC-8E7B-18897F50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54615-D684-4913-996A-C003303A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2E9CF4-4D5D-4103-8EEE-ED7E0305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4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10F8C-45BF-45F8-8253-C63C37699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41D48B-67C4-4143-8316-646D24771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C1332-703E-4206-86F5-102FE9B2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4D227B-E32E-4D4F-BBC8-0E80933F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87754A-3250-42D3-A336-A430D642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5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3B8BD-BD82-4252-9299-554A211E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0A0750-C180-41A8-9E19-E442B08CF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E045A-59DD-49D1-866B-F378A920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4B13D-3554-401B-8E33-CE4F448E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476BCC-E998-4E7B-B7E8-2E5ED1E2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2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24150-BA1C-4067-9AA6-294ACD54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4F6B6-FD8F-4E25-A815-047FBA3B6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5A0D39-EF62-4EAE-B6B6-6FB03E02C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ABB06C-0FCF-4737-8C5B-C2DE311F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A49AFF-1116-456E-85CF-04F7C34A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C3C5A0-ED4C-45F1-A07A-00D1C3F0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5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28B13-243F-43A7-A40D-49AB2235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9B5498-EE99-459C-AEE3-D2CEC2584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E6ADFE-BB36-4E72-83B9-7B430297E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DD7FB2-9813-4764-ACBE-F57366EF1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A280BC-58D7-45F3-9F7D-3B0CD7211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3F48A9-60EF-4DAA-908A-043D97FD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D87DCB-CF45-4D6E-BFF2-0FFB04BD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B6CE9A-0049-4F47-9CDA-001AA5E2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5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AFB51-E8AC-4D79-8425-679917B3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216F9A-1153-455F-8F5B-00691E4C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85483D-BB1B-4DEF-B8FF-49D89992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78F8B5-9CA7-4AAE-99DD-6E3E9666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4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23E71F-88F4-4679-8198-AB08F19F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03ECE8-F766-4A5C-9F02-D591B9A7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D257A9-D6C7-441E-BD73-00998B72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4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D72A7-A6F1-4332-B44A-C2961F4E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08BD5D-478B-45EA-999B-C5ACE7731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06C9C7-5A7D-4FD6-9961-6611953D1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DDEBD2-FDE0-487A-B5A8-FEF1FCDE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6621A8-4C68-451B-80EE-546631ED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122499-B60D-4BA2-8CE5-67B87BA4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4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A34AD-34E4-4E1C-915D-00398E667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D2011C-FF27-4101-8B3A-DED1EFC38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8E9AE4-AE5A-44C1-8F60-6F6F5DD3D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A98356-5024-45DA-85F6-1E0693AC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744F40-4A46-4A69-9B8D-CD177DEA2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1886F9-1CAD-4BAB-93DB-40A0B285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1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58B0B-B2B9-4FF1-8FEF-2EF09F5E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430C04-991B-4A19-93F7-7531AD9DC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AB483-07A3-4D27-92BF-FF8F4ADE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CA52-4893-4E26-9585-9145EF63D8C1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EE16F8-4AA2-4372-9430-02CF3459F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3EF51-809E-41DE-9350-7BAD713B9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lioninsights.com/industry-reports/industrial-internet-of-things-iiot-marke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068BA-650D-4F43-93DD-74D178841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63198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Лекция 1. Программа «Цифровая экономика», национальный проект «Экономика данных и цифровая трансформация государства» </a:t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и сквозные цифровые технологии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AA6333-2565-4526-BFB4-7EDD47FF5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1455" y="4372059"/>
            <a:ext cx="9144000" cy="1655762"/>
          </a:xfrm>
        </p:spPr>
        <p:txBody>
          <a:bodyPr/>
          <a:lstStyle/>
          <a:p>
            <a:endParaRPr lang="ru-RU" dirty="0"/>
          </a:p>
          <a:p>
            <a:pPr algn="r"/>
            <a:r>
              <a:rPr lang="ru-RU" b="1" i="1" dirty="0"/>
              <a:t>Д.т.н., профессор Гусева А.И</a:t>
            </a:r>
            <a:r>
              <a:rPr lang="ru-RU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D4AA0-1DC4-457F-A5B6-F6DCFA7AE2E9}"/>
              </a:ext>
            </a:extLst>
          </p:cNvPr>
          <p:cNvSpPr txBox="1"/>
          <p:nvPr/>
        </p:nvSpPr>
        <p:spPr>
          <a:xfrm>
            <a:off x="4572000" y="6027821"/>
            <a:ext cx="250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2024 г.</a:t>
            </a:r>
          </a:p>
        </p:txBody>
      </p:sp>
    </p:spTree>
    <p:extLst>
      <p:ext uri="{BB962C8B-B14F-4D97-AF65-F5344CB8AC3E}">
        <p14:creationId xmlns:p14="http://schemas.microsoft.com/office/powerpoint/2010/main" val="303991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6" y="922971"/>
            <a:ext cx="6075308" cy="547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14" y="1784389"/>
            <a:ext cx="5885896" cy="71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4"/>
            <a:ext cx="2276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76" y="479261"/>
            <a:ext cx="3162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2650" y="1322772"/>
            <a:ext cx="142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проектов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14" y="541382"/>
            <a:ext cx="5675013" cy="124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90532" y="2463450"/>
            <a:ext cx="5467350" cy="403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036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420" y="1163781"/>
            <a:ext cx="4959987" cy="26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978" y="3954483"/>
            <a:ext cx="5304560" cy="26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7677" y="1009402"/>
            <a:ext cx="5213267" cy="566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36" y="0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Национальный проект «Цифровая экономика»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7185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38331-E940-BD0A-10D5-7FAA48F1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Результаты</a:t>
            </a:r>
            <a:r>
              <a:rPr lang="ru-RU" dirty="0"/>
              <a:t> </a:t>
            </a:r>
            <a:r>
              <a:rPr lang="ru-RU" sz="3200" b="1" dirty="0">
                <a:solidFill>
                  <a:srgbClr val="0070C0"/>
                </a:solidFill>
              </a:rPr>
              <a:t>реализации национального проекта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EAF9A55-C0FB-2A48-130B-74DE42C9B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1" y="2009593"/>
            <a:ext cx="11677658" cy="32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2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068BA-650D-4F43-93DD-74D17884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69911"/>
            <a:ext cx="10515600" cy="2852737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rgbClr val="C00000"/>
                </a:solidFill>
                <a:latin typeface="Roboto" panose="02000000000000000000" pitchFamily="2" charset="0"/>
              </a:rPr>
              <a:t>Н</a:t>
            </a:r>
            <a:r>
              <a:rPr lang="ru-RU" sz="40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ацпроект «Экономика данных и </a:t>
            </a:r>
            <a:r>
              <a:rPr lang="ru-RU" sz="4800" b="1" i="0" dirty="0">
                <a:solidFill>
                  <a:srgbClr val="C00000"/>
                </a:solidFill>
                <a:effectLst/>
                <a:latin typeface="+mn-lt"/>
              </a:rPr>
              <a:t>цифровая</a:t>
            </a:r>
            <a:r>
              <a:rPr lang="ru-RU" sz="40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 трансформация государства»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E086C36-582F-4B31-A19B-6713D8E01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94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D2BA5-4B04-C464-3EFF-A924CE24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63" y="0"/>
            <a:ext cx="10515600" cy="1325563"/>
          </a:xfrm>
        </p:spPr>
        <p:txBody>
          <a:bodyPr/>
          <a:lstStyle/>
          <a:p>
            <a:r>
              <a:rPr lang="ru-RU" sz="4400" b="1" dirty="0">
                <a:solidFill>
                  <a:srgbClr val="0070C0"/>
                </a:solidFill>
              </a:rPr>
              <a:t>Национальный проект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9A2C2-129B-8A36-59FA-FABB104E0FDD}"/>
              </a:ext>
            </a:extLst>
          </p:cNvPr>
          <p:cNvSpPr txBox="1"/>
          <p:nvPr/>
        </p:nvSpPr>
        <p:spPr>
          <a:xfrm>
            <a:off x="327751" y="1690687"/>
            <a:ext cx="621626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dirty="0">
                <a:solidFill>
                  <a:srgbClr val="C00000"/>
                </a:solidFill>
                <a:effectLst/>
              </a:rPr>
              <a:t>Инфраструктура</a:t>
            </a:r>
          </a:p>
          <a:p>
            <a:pPr algn="l"/>
            <a:r>
              <a:rPr lang="ru-RU" b="1" i="0" dirty="0">
                <a:solidFill>
                  <a:srgbClr val="222222"/>
                </a:solidFill>
                <a:effectLst/>
              </a:rPr>
              <a:t>Федеральные проекты:</a:t>
            </a:r>
          </a:p>
          <a:p>
            <a:pPr algn="l"/>
            <a:r>
              <a:rPr lang="ru-RU" b="1" i="0" dirty="0">
                <a:solidFill>
                  <a:srgbClr val="222222"/>
                </a:solidFill>
                <a:effectLst/>
              </a:rPr>
              <a:t>«Интернет»</a:t>
            </a:r>
            <a:br>
              <a:rPr lang="ru-RU" b="1" i="0" dirty="0">
                <a:solidFill>
                  <a:srgbClr val="222222"/>
                </a:solidFill>
                <a:effectLst/>
              </a:rPr>
            </a:br>
            <a:r>
              <a:rPr lang="ru-RU" b="1" i="0" dirty="0">
                <a:solidFill>
                  <a:srgbClr val="222222"/>
                </a:solidFill>
                <a:effectLst/>
              </a:rPr>
              <a:t>«Кибербезопасность»</a:t>
            </a:r>
            <a:br>
              <a:rPr lang="ru-RU" b="1" i="0" dirty="0">
                <a:solidFill>
                  <a:srgbClr val="222222"/>
                </a:solidFill>
                <a:effectLst/>
              </a:rPr>
            </a:br>
            <a:r>
              <a:rPr lang="ru-RU" b="1" i="0" dirty="0">
                <a:solidFill>
                  <a:srgbClr val="222222"/>
                </a:solidFill>
                <a:effectLst/>
              </a:rPr>
              <a:t>«Кадры»</a:t>
            </a:r>
          </a:p>
          <a:p>
            <a:pPr algn="l"/>
            <a:endParaRPr lang="ru-RU" b="1" i="0" dirty="0">
              <a:solidFill>
                <a:srgbClr val="222222"/>
              </a:solidFill>
              <a:effectLst/>
            </a:endParaRPr>
          </a:p>
          <a:p>
            <a:pPr algn="l"/>
            <a:r>
              <a:rPr lang="ru-RU" sz="2000" b="1" i="0" dirty="0">
                <a:solidFill>
                  <a:srgbClr val="C00000"/>
                </a:solidFill>
                <a:effectLst/>
              </a:rPr>
              <a:t>Инструменты</a:t>
            </a:r>
          </a:p>
          <a:p>
            <a:pPr algn="l"/>
            <a:r>
              <a:rPr lang="ru-RU" b="1" i="0" dirty="0">
                <a:solidFill>
                  <a:srgbClr val="222222"/>
                </a:solidFill>
                <a:effectLst/>
              </a:rPr>
              <a:t>Федеральные проекты:</a:t>
            </a:r>
          </a:p>
          <a:p>
            <a:pPr algn="l"/>
            <a:r>
              <a:rPr lang="ru-RU" b="1" i="0" dirty="0">
                <a:solidFill>
                  <a:srgbClr val="222222"/>
                </a:solidFill>
                <a:effectLst/>
              </a:rPr>
              <a:t>«Цифровые платформы»</a:t>
            </a:r>
            <a:br>
              <a:rPr lang="ru-RU" b="1" i="0" dirty="0">
                <a:solidFill>
                  <a:srgbClr val="222222"/>
                </a:solidFill>
                <a:effectLst/>
              </a:rPr>
            </a:br>
            <a:r>
              <a:rPr lang="ru-RU" b="1" i="0" dirty="0">
                <a:solidFill>
                  <a:srgbClr val="222222"/>
                </a:solidFill>
                <a:effectLst/>
              </a:rPr>
              <a:t>«Цифровое госуправление»</a:t>
            </a:r>
            <a:br>
              <a:rPr lang="ru-RU" b="1" i="0" dirty="0">
                <a:solidFill>
                  <a:srgbClr val="222222"/>
                </a:solidFill>
                <a:effectLst/>
              </a:rPr>
            </a:br>
            <a:r>
              <a:rPr lang="ru-RU" b="1" i="0" dirty="0">
                <a:solidFill>
                  <a:srgbClr val="222222"/>
                </a:solidFill>
                <a:effectLst/>
              </a:rPr>
              <a:t>«Отечественные решения»</a:t>
            </a:r>
          </a:p>
          <a:p>
            <a:pPr algn="l"/>
            <a:endParaRPr lang="ru-RU" b="1" i="0" dirty="0">
              <a:solidFill>
                <a:srgbClr val="222222"/>
              </a:solidFill>
              <a:effectLst/>
            </a:endParaRPr>
          </a:p>
          <a:p>
            <a:pPr algn="l"/>
            <a:r>
              <a:rPr lang="ru-RU" sz="2000" b="1" i="0" dirty="0">
                <a:solidFill>
                  <a:srgbClr val="C00000"/>
                </a:solidFill>
                <a:effectLst/>
              </a:rPr>
              <a:t>Будущее</a:t>
            </a:r>
          </a:p>
          <a:p>
            <a:pPr algn="l"/>
            <a:r>
              <a:rPr lang="ru-RU" b="1" i="0" dirty="0">
                <a:solidFill>
                  <a:srgbClr val="222222"/>
                </a:solidFill>
                <a:effectLst/>
              </a:rPr>
              <a:t>Федеральные проекты:</a:t>
            </a:r>
          </a:p>
          <a:p>
            <a:pPr algn="l"/>
            <a:r>
              <a:rPr lang="ru-RU" b="1" i="0" dirty="0">
                <a:solidFill>
                  <a:srgbClr val="222222"/>
                </a:solidFill>
                <a:effectLst/>
              </a:rPr>
              <a:t>«Искусственный интеллект»</a:t>
            </a:r>
            <a:br>
              <a:rPr lang="ru-RU" b="1" i="0" dirty="0">
                <a:solidFill>
                  <a:srgbClr val="222222"/>
                </a:solidFill>
                <a:effectLst/>
              </a:rPr>
            </a:br>
            <a:r>
              <a:rPr lang="ru-RU" b="1" i="0" dirty="0">
                <a:solidFill>
                  <a:srgbClr val="222222"/>
                </a:solidFill>
                <a:effectLst/>
              </a:rPr>
              <a:t>«Перспективные разработки».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BE8A8-3327-E686-433B-B497FBE371AE}"/>
              </a:ext>
            </a:extLst>
          </p:cNvPr>
          <p:cNvSpPr txBox="1"/>
          <p:nvPr/>
        </p:nvSpPr>
        <p:spPr>
          <a:xfrm>
            <a:off x="7220638" y="1478068"/>
            <a:ext cx="402115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</a:rPr>
              <a:t>Ожидаемый эффект</a:t>
            </a:r>
          </a:p>
          <a:p>
            <a:endParaRPr lang="ru-RU" b="1" i="0" dirty="0">
              <a:solidFill>
                <a:srgbClr val="222222"/>
              </a:solidFill>
              <a:effectLst/>
            </a:endParaRPr>
          </a:p>
          <a:p>
            <a:pPr>
              <a:spcBef>
                <a:spcPts val="600"/>
              </a:spcBef>
            </a:pPr>
            <a:r>
              <a:rPr lang="ru-RU" b="1" i="0" dirty="0">
                <a:solidFill>
                  <a:srgbClr val="222222"/>
                </a:solidFill>
                <a:effectLst/>
              </a:rPr>
              <a:t>– прирост доходов отраслей до 6% и сокращение их расходов до 45%</a:t>
            </a:r>
          </a:p>
          <a:p>
            <a:pPr>
              <a:spcBef>
                <a:spcPts val="600"/>
              </a:spcBef>
            </a:pPr>
            <a:r>
              <a:rPr lang="ru-RU" b="1" i="0" dirty="0">
                <a:solidFill>
                  <a:srgbClr val="222222"/>
                </a:solidFill>
                <a:effectLst/>
              </a:rPr>
              <a:t> – не менее 80% российских организаций ключевых отраслей экономики будут использовать отечественное ПО</a:t>
            </a:r>
          </a:p>
          <a:p>
            <a:pPr>
              <a:spcBef>
                <a:spcPts val="600"/>
              </a:spcBef>
            </a:pPr>
            <a:r>
              <a:rPr lang="ru-RU" b="1" i="0" dirty="0">
                <a:solidFill>
                  <a:srgbClr val="222222"/>
                </a:solidFill>
                <a:effectLst/>
              </a:rPr>
              <a:t>– подключение к высокоскоростному Интернету до 97% домохозяйств </a:t>
            </a:r>
          </a:p>
          <a:p>
            <a:pPr>
              <a:spcBef>
                <a:spcPts val="600"/>
              </a:spcBef>
            </a:pPr>
            <a:r>
              <a:rPr lang="ru-RU" b="1" i="0" dirty="0">
                <a:solidFill>
                  <a:srgbClr val="222222"/>
                </a:solidFill>
                <a:effectLst/>
              </a:rPr>
              <a:t>–  сокращение на 25% срок предоставления госуслуг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4614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D2BA5-4B04-C464-3EFF-A924CE24BD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ru-RU" dirty="0"/>
              <a:t>Инфраструктура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CDCF0D-68F0-31F7-27CF-459159714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92" y="286438"/>
            <a:ext cx="11407526" cy="63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32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01D6D6-52B4-1354-33C8-AD4366646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6" y="190650"/>
            <a:ext cx="11710930" cy="64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99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686235-E002-D4A5-CB6D-673E1C16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440674"/>
            <a:ext cx="11480803" cy="58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31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068BA-650D-4F43-93DD-74D17884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Сквозные цифровые технологии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E086C36-582F-4B31-A19B-6713D8E01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0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«Новые производственные технологии»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3765" y="1223158"/>
            <a:ext cx="1119843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400" b="1" dirty="0">
                <a:solidFill>
                  <a:srgbClr val="C00000"/>
                </a:solidFill>
              </a:rPr>
              <a:t>Новые производственные технологии</a:t>
            </a:r>
            <a:r>
              <a:rPr lang="ru-RU" sz="2400" b="1" dirty="0"/>
              <a:t>– это комплекс процессов проектирования и изготовления на современном технологическом уровне </a:t>
            </a:r>
            <a:r>
              <a:rPr lang="ru-RU" sz="2400" b="1" dirty="0" err="1"/>
              <a:t>кастомизированных</a:t>
            </a:r>
            <a:r>
              <a:rPr lang="ru-RU" sz="2400" b="1" dirty="0"/>
              <a:t> (индивидуализированных) материальных объектов (товаров) различной сложности, стоимость которых сопоставима со стоимостью товаров массового производства</a:t>
            </a:r>
          </a:p>
          <a:p>
            <a:pPr fontAlgn="base"/>
            <a:endParaRPr lang="ru-RU" sz="2400" b="1" dirty="0"/>
          </a:p>
          <a:p>
            <a:pPr fontAlgn="base"/>
            <a:r>
              <a:rPr lang="ru-RU" sz="2400" b="1" dirty="0"/>
              <a:t>Включают в себя: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2400" b="1" dirty="0"/>
              <a:t>новые материалы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2400" b="1" dirty="0"/>
              <a:t>цифровое проектирование и моделирование, включая бионический дизайн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2400" b="1" dirty="0"/>
              <a:t>суперкомпьютерный инжиниринг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2400" b="1" dirty="0"/>
              <a:t>аддитивные и гибридные технологии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051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61" y="22690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Программа «Цифровая экономика Российской Федерации»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ru-RU" sz="3200" b="1" dirty="0">
                <a:solidFill>
                  <a:srgbClr val="0070C0"/>
                </a:solidFill>
              </a:rPr>
              <a:t>Общие сведения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9122BF-6545-412D-92D3-DC09FE71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9" y="1315262"/>
            <a:ext cx="11197856" cy="928208"/>
          </a:xfrm>
        </p:spPr>
        <p:txBody>
          <a:bodyPr>
            <a:normAutofit/>
          </a:bodyPr>
          <a:lstStyle/>
          <a:p>
            <a:r>
              <a:rPr lang="ru-RU" sz="2400" b="1" dirty="0"/>
              <a:t>утверждена распоряжением Правительства России от 28.07.2017 г. №1632-р</a:t>
            </a:r>
          </a:p>
          <a:p>
            <a:r>
              <a:rPr lang="ru-RU" sz="2400" b="1" dirty="0"/>
              <a:t>18.12.2017 утверждены планы мероприятий программы </a:t>
            </a:r>
          </a:p>
          <a:p>
            <a:pPr marL="0" indent="0">
              <a:buNone/>
            </a:pPr>
            <a:endParaRPr lang="ru-RU" sz="2400" b="1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466E88C-C8C9-44A0-B3E5-71F31A4E1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90291"/>
              </p:ext>
            </p:extLst>
          </p:nvPr>
        </p:nvGraphicFramePr>
        <p:xfrm>
          <a:off x="389862" y="2159267"/>
          <a:ext cx="11091529" cy="206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65E028-7D50-4CC7-AA9B-91624A61EA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861" y="4316819"/>
            <a:ext cx="11197856" cy="231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04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3" y="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«Квантовые технологии»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06860-B453-45BF-86B0-83364954394A}"/>
              </a:ext>
            </a:extLst>
          </p:cNvPr>
          <p:cNvSpPr txBox="1"/>
          <p:nvPr/>
        </p:nvSpPr>
        <p:spPr>
          <a:xfrm>
            <a:off x="359712" y="1316090"/>
            <a:ext cx="116224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solidFill>
                  <a:srgbClr val="C00000"/>
                </a:solidFill>
              </a:rPr>
              <a:t>Квантовые технологии  </a:t>
            </a:r>
            <a:r>
              <a:rPr lang="ru-RU" sz="2000" b="1" dirty="0"/>
              <a:t>—область физики, в которой используются специфические особенности квантовой механики, прежде всего квантовая запутанность</a:t>
            </a:r>
          </a:p>
          <a:p>
            <a:pPr fontAlgn="base">
              <a:spcBef>
                <a:spcPts val="1200"/>
              </a:spcBef>
            </a:pPr>
            <a:r>
              <a:rPr lang="ru-RU" sz="2000" b="1" dirty="0">
                <a:solidFill>
                  <a:srgbClr val="C00000"/>
                </a:solidFill>
              </a:rPr>
              <a:t>Цель квантовых технологий </a:t>
            </a:r>
            <a:r>
              <a:rPr lang="ru-RU" sz="2000" b="1" dirty="0"/>
              <a:t>состоит в том, чтобы создать системы и устройства, основанные на квантовых принципах, к которым обычно относят следующие:</a:t>
            </a:r>
          </a:p>
          <a:p>
            <a:pPr marL="1200150" lvl="2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Дискретность (</a:t>
            </a:r>
            <a:r>
              <a:rPr lang="ru-RU" sz="2000" b="1" dirty="0" err="1"/>
              <a:t>квантованность</a:t>
            </a:r>
            <a:r>
              <a:rPr lang="ru-RU" sz="2000" b="1" dirty="0"/>
              <a:t>) уровней энергии (квантово-размерный эффект, квантовый эффект Холла)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ru-RU" sz="2000" b="1" dirty="0"/>
              <a:t>Принцип неопределённости Гейзенберга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ru-RU" sz="2000" b="1" dirty="0"/>
              <a:t>Квантовая суперпозиция чистых состояний систем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ru-RU" sz="2000" b="1" dirty="0"/>
              <a:t>Квантовое туннелирование через потенциальные барьеры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ru-RU" sz="2000" b="1" dirty="0"/>
              <a:t>Квантовую </a:t>
            </a:r>
            <a:r>
              <a:rPr lang="ru-RU" sz="2000" b="1" dirty="0" err="1"/>
              <a:t>сцепленность</a:t>
            </a:r>
            <a:r>
              <a:rPr lang="ru-RU" sz="2000" b="1" dirty="0"/>
              <a:t> состояний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Практические реализации</a:t>
            </a:r>
            <a:r>
              <a:rPr lang="ru-RU" sz="2000" b="1" dirty="0"/>
              <a:t>: квантовые вычисления и квантовый компьютер, квантовая криптография, квантовая телепортация, квантовая метрология, квантовые сенсоры,  квантовые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2608199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«Компоненты </a:t>
            </a:r>
            <a:r>
              <a:rPr lang="ru-RU" sz="3200" b="1" dirty="0" err="1">
                <a:solidFill>
                  <a:srgbClr val="0070C0"/>
                </a:solidFill>
              </a:rPr>
              <a:t>робототехникии</a:t>
            </a:r>
            <a:r>
              <a:rPr lang="ru-RU" sz="3200" b="1" dirty="0">
                <a:solidFill>
                  <a:srgbClr val="0070C0"/>
                </a:solidFill>
              </a:rPr>
              <a:t> и сенсорика»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A2EA37-999B-48E8-BDD2-771DF52243D9}"/>
              </a:ext>
            </a:extLst>
          </p:cNvPr>
          <p:cNvSpPr/>
          <p:nvPr/>
        </p:nvSpPr>
        <p:spPr>
          <a:xfrm>
            <a:off x="463137" y="1514566"/>
            <a:ext cx="11055927" cy="393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  <a:r>
              <a:rPr lang="ru-RU" sz="2000" b="1" dirty="0">
                <a:solidFill>
                  <a:srgbClr val="414B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прикладная наука, занимающаяся разработкой автоматизированных технических систем и являющаяся важнейшей технической основой интенсификации производства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414B5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это программируемое механической устройство, способное выполнять задачи и взаимодействовать с внешней средой без помощи со стороны человека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Робототехника</a:t>
            </a:r>
            <a:r>
              <a:rPr lang="ru-RU" sz="2000" b="1" dirty="0">
                <a:solidFill>
                  <a:srgbClr val="414B5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опирается на такие дисциплины, как электроника, механика, телемеханика, механотроника, информатика, а также радиотехника и электротехника</a:t>
            </a:r>
          </a:p>
          <a:p>
            <a:endParaRPr lang="ru-RU" sz="2000" b="1" dirty="0">
              <a:solidFill>
                <a:srgbClr val="414B5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Выделяют строительную, промышленную, бытовую, медицинскую, авиационную и экстремальную (военную, космическую, подводную) робототехнику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6789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«Компоненты </a:t>
            </a:r>
            <a:r>
              <a:rPr lang="ru-RU" sz="3200" b="1" dirty="0" err="1">
                <a:solidFill>
                  <a:srgbClr val="0070C0"/>
                </a:solidFill>
              </a:rPr>
              <a:t>робототехникии</a:t>
            </a:r>
            <a:r>
              <a:rPr lang="ru-RU" sz="3200" b="1" dirty="0">
                <a:solidFill>
                  <a:srgbClr val="0070C0"/>
                </a:solidFill>
              </a:rPr>
              <a:t> и сенсорика»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A2EA37-999B-48E8-BDD2-771DF52243D9}"/>
              </a:ext>
            </a:extLst>
          </p:cNvPr>
          <p:cNvSpPr/>
          <p:nvPr/>
        </p:nvSpPr>
        <p:spPr>
          <a:xfrm>
            <a:off x="641268" y="1514566"/>
            <a:ext cx="107234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C00000"/>
                </a:solidFill>
              </a:rPr>
              <a:t>Сенсорика роботов </a:t>
            </a:r>
            <a:r>
              <a:rPr lang="ru-RU" sz="2000" b="1" dirty="0"/>
              <a:t>(система чувствительных датчиков) обычно копирует функции органов чувств человека: зрение, слух, обоняние, осязание и вкус. Чувство равновесия и положения тела в пространстве, как функция внутреннего уха, иногда считаются шестым чувством. </a:t>
            </a:r>
          </a:p>
          <a:p>
            <a:pPr fontAlgn="base"/>
            <a:endParaRPr lang="ru-RU" sz="2000" b="1" dirty="0"/>
          </a:p>
          <a:p>
            <a:pPr fontAlgn="base"/>
            <a:r>
              <a:rPr lang="ru-RU" sz="2000" b="1" dirty="0">
                <a:solidFill>
                  <a:srgbClr val="C00000"/>
                </a:solidFill>
              </a:rPr>
              <a:t>Функционирование биологических органов </a:t>
            </a:r>
            <a:r>
              <a:rPr lang="ru-RU" sz="2000" b="1" dirty="0"/>
              <a:t>чувств базируется на принципе нейронной активности, в то время как чувствительные органы роботов имеют электрическую природу.</a:t>
            </a:r>
          </a:p>
          <a:p>
            <a:pPr fontAlgn="base"/>
            <a:endParaRPr lang="ru-RU" sz="2000" b="1" dirty="0"/>
          </a:p>
          <a:p>
            <a:pPr fontAlgn="base"/>
            <a:r>
              <a:rPr lang="ru-RU" sz="2000" b="1" dirty="0">
                <a:solidFill>
                  <a:srgbClr val="C00000"/>
                </a:solidFill>
              </a:rPr>
              <a:t>Типы сенсоров, </a:t>
            </a:r>
            <a:r>
              <a:rPr lang="ru-RU" sz="2000" b="1" dirty="0"/>
              <a:t>встроенных в робота, определяются целями и местом его применения.</a:t>
            </a:r>
          </a:p>
          <a:p>
            <a:pPr fontAlgn="base"/>
            <a:r>
              <a:rPr lang="ru-RU" sz="2000" b="1" dirty="0"/>
              <a:t>Чувствительный элемент датчика сам по себе может называться сенсором</a:t>
            </a:r>
          </a:p>
          <a:p>
            <a:pPr fontAlgn="base"/>
            <a:endParaRPr lang="ru-RU" sz="2000" b="1" dirty="0"/>
          </a:p>
          <a:p>
            <a:pPr fontAlgn="base"/>
            <a:r>
              <a:rPr lang="ru-RU" sz="2000" b="1" dirty="0">
                <a:solidFill>
                  <a:srgbClr val="C00000"/>
                </a:solidFill>
              </a:rPr>
              <a:t>Датчики используются </a:t>
            </a:r>
            <a:r>
              <a:rPr lang="ru-RU" sz="2000" b="1" dirty="0"/>
              <a:t>во многих отраслях экономики:  добыче и переработке полезных ископаемых, промышленном производстве, транспорте, коммуникациях, логистике, </a:t>
            </a:r>
          </a:p>
          <a:p>
            <a:pPr fontAlgn="base"/>
            <a:r>
              <a:rPr lang="ru-RU" sz="2000" b="1" dirty="0"/>
              <a:t>строительстве, сельском хозяйстве, здравоохранении, науке и других отраслях</a:t>
            </a:r>
          </a:p>
          <a:p>
            <a:pPr fontAlgn="base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79140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«Компоненты </a:t>
            </a:r>
            <a:r>
              <a:rPr lang="ru-RU" sz="3200" b="1" dirty="0" err="1">
                <a:solidFill>
                  <a:srgbClr val="0070C0"/>
                </a:solidFill>
              </a:rPr>
              <a:t>робототехникии</a:t>
            </a:r>
            <a:r>
              <a:rPr lang="ru-RU" sz="3200" b="1" dirty="0">
                <a:solidFill>
                  <a:srgbClr val="0070C0"/>
                </a:solidFill>
              </a:rPr>
              <a:t> и сенсорика»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550" y="1647824"/>
            <a:ext cx="10425119" cy="447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4734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«Системы распределенного реестра»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EE0C4D-0C94-425D-8A16-19FCDE39D176}"/>
              </a:ext>
            </a:extLst>
          </p:cNvPr>
          <p:cNvSpPr/>
          <p:nvPr/>
        </p:nvSpPr>
        <p:spPr>
          <a:xfrm>
            <a:off x="589806" y="1271855"/>
            <a:ext cx="110598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/>
              <a:t>Благодаря технологии </a:t>
            </a:r>
            <a:r>
              <a:rPr lang="ru-RU" sz="2000" b="1" dirty="0" err="1"/>
              <a:t>блокчейна</a:t>
            </a:r>
            <a:r>
              <a:rPr lang="ru-RU" sz="2000" b="1" dirty="0"/>
              <a:t> биткоин стал п</a:t>
            </a:r>
            <a:r>
              <a:rPr lang="ru-RU" sz="2000" b="1" dirty="0">
                <a:solidFill>
                  <a:srgbClr val="C00000"/>
                </a:solidFill>
              </a:rPr>
              <a:t>ервой цифровой ва</a:t>
            </a:r>
            <a:r>
              <a:rPr lang="ru-RU" sz="2000" b="1" dirty="0"/>
              <a:t>лютой, которая решает проблему двойных расходов (в отличие от физических монет или жетонов, электронные файлы могут дублироваться и тратиться дважды) без использования какого-либо авторитетного органа или центрального сервера</a:t>
            </a:r>
          </a:p>
          <a:p>
            <a:pPr fontAlgn="base"/>
            <a:endParaRPr lang="ru-RU" sz="2000" b="1" dirty="0"/>
          </a:p>
          <a:p>
            <a:pPr fontAlgn="base"/>
            <a:r>
              <a:rPr lang="ru-RU" sz="2000" b="1" dirty="0"/>
              <a:t>Безопасность в технологии </a:t>
            </a:r>
            <a:r>
              <a:rPr lang="ru-RU" sz="2000" b="1" dirty="0" err="1"/>
              <a:t>блокчейн</a:t>
            </a:r>
            <a:r>
              <a:rPr lang="ru-RU" sz="2000" b="1" dirty="0"/>
              <a:t> обеспечивается через децентрализованный сервер, проставляющий метки времени, и одноранговые сетевые соединения. В результате формируется база данных, которая управляется автономно, без единого центра</a:t>
            </a:r>
          </a:p>
          <a:p>
            <a:pPr fontAlgn="base"/>
            <a:endParaRPr lang="ru-RU" sz="2000" b="1" dirty="0"/>
          </a:p>
          <a:p>
            <a:pPr fontAlgn="base"/>
            <a:r>
              <a:rPr lang="ru-RU" sz="2000" b="1" dirty="0"/>
              <a:t>Это делает цепочки блоков очень удобными для регистрации событий (например, внесения медицинских записей) и операций с данными, управления идентификацией и подтверждения подлинности источника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84110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«Системы распределенного реестра»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EE0C4D-0C94-425D-8A16-19FCDE39D176}"/>
              </a:ext>
            </a:extLst>
          </p:cNvPr>
          <p:cNvSpPr/>
          <p:nvPr/>
        </p:nvSpPr>
        <p:spPr>
          <a:xfrm>
            <a:off x="186572" y="1646428"/>
            <a:ext cx="47049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Область применения: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Финансовая и банковская сфера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Охрана интеллектуальной собственности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Денежные переводы на основе </a:t>
            </a:r>
            <a:r>
              <a:rPr lang="ru-RU" b="1" dirty="0" err="1"/>
              <a:t>криптовалют</a:t>
            </a:r>
            <a:endParaRPr lang="ru-RU" b="1" dirty="0"/>
          </a:p>
          <a:p>
            <a:pPr lvl="0">
              <a:buFont typeface="Arial" pitchFamily="34" charset="0"/>
              <a:buChar char="•"/>
            </a:pPr>
            <a:r>
              <a:rPr lang="ru-RU" b="1" dirty="0" err="1"/>
              <a:t>Микроплатежи</a:t>
            </a:r>
            <a:endParaRPr lang="ru-RU" b="1" dirty="0"/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Умные контракты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Сектор здравоохранения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Идентификация физических объектов и активов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Интернет вещей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Юридические услуги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Энергетика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Государственные органы управления, органы обороны и безопасности, международные организации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/>
              <a:t>Оптимизация внутренних бизнес-процессов отдельных компаний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895317"/>
            <a:ext cx="536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Объём мирового рынка </a:t>
            </a:r>
            <a:r>
              <a:rPr lang="ru-RU" b="1" i="1" dirty="0" err="1"/>
              <a:t>блокчейн-технологий</a:t>
            </a:r>
            <a:r>
              <a:rPr lang="ru-RU" b="1" i="1" dirty="0"/>
              <a:t> (</a:t>
            </a:r>
            <a:r>
              <a:rPr lang="ru-RU" b="1" i="1" dirty="0" err="1"/>
              <a:t>млдр</a:t>
            </a:r>
            <a:r>
              <a:rPr lang="ru-RU" b="1" i="1" dirty="0"/>
              <a:t>. долларов США)</a:t>
            </a:r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A8FDA-5F46-AAA0-9F13-5C9D12272A03}"/>
              </a:ext>
            </a:extLst>
          </p:cNvPr>
          <p:cNvSpPr txBox="1"/>
          <p:nvPr/>
        </p:nvSpPr>
        <p:spPr>
          <a:xfrm>
            <a:off x="5509063" y="5395483"/>
            <a:ext cx="66829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0" dirty="0">
                <a:solidFill>
                  <a:srgbClr val="C00000"/>
                </a:solidFill>
                <a:effectLst/>
              </a:rPr>
              <a:t> </a:t>
            </a:r>
            <a:r>
              <a:rPr lang="ru-RU" sz="1600" b="1" i="1" dirty="0">
                <a:solidFill>
                  <a:srgbClr val="C00000"/>
                </a:solidFill>
                <a:effectLst/>
              </a:rPr>
              <a:t>В 2023 году объём мирового рынка блокчейн-технологий составлял </a:t>
            </a:r>
            <a:r>
              <a:rPr lang="en-US" sz="1600" b="1" i="1" dirty="0">
                <a:solidFill>
                  <a:srgbClr val="C00000"/>
                </a:solidFill>
              </a:rPr>
              <a:t>$</a:t>
            </a:r>
            <a:r>
              <a:rPr lang="ru-RU" sz="1600" b="1" i="1" dirty="0">
                <a:solidFill>
                  <a:srgbClr val="C00000"/>
                </a:solidFill>
                <a:effectLst/>
              </a:rPr>
              <a:t>17,60 млрд  В 2024 году он оценивается в </a:t>
            </a:r>
            <a:r>
              <a:rPr lang="en-US" sz="1600" b="1" i="1" dirty="0">
                <a:solidFill>
                  <a:srgbClr val="C00000"/>
                </a:solidFill>
                <a:effectLst/>
              </a:rPr>
              <a:t>$</a:t>
            </a:r>
            <a:r>
              <a:rPr lang="ru-RU" sz="1600" b="1" i="1" dirty="0">
                <a:solidFill>
                  <a:srgbClr val="C00000"/>
                </a:solidFill>
                <a:effectLst/>
              </a:rPr>
              <a:t>26,91 млрд долларов</a:t>
            </a:r>
            <a:endParaRPr lang="en-US" sz="1600" b="1" i="1" dirty="0">
              <a:solidFill>
                <a:srgbClr val="C00000"/>
              </a:solidFill>
              <a:effectLst/>
            </a:endParaRPr>
          </a:p>
          <a:p>
            <a:pPr algn="l"/>
            <a:r>
              <a:rPr lang="ru-RU" sz="1600" b="1" i="1" dirty="0">
                <a:solidFill>
                  <a:srgbClr val="C00000"/>
                </a:solidFill>
                <a:effectLst/>
              </a:rPr>
              <a:t>К 2034 году прогнозируется достичь примерно </a:t>
            </a:r>
            <a:r>
              <a:rPr lang="en-US" sz="1600" b="1" i="1" dirty="0">
                <a:solidFill>
                  <a:srgbClr val="C00000"/>
                </a:solidFill>
                <a:effectLst/>
              </a:rPr>
              <a:t>$</a:t>
            </a:r>
            <a:r>
              <a:rPr lang="ru-RU" sz="1600" b="1" i="1" dirty="0">
                <a:solidFill>
                  <a:srgbClr val="C00000"/>
                </a:solidFill>
                <a:effectLst/>
              </a:rPr>
              <a:t>1879,30 млрд </a:t>
            </a:r>
            <a:endParaRPr lang="en-US" sz="1600" b="1" i="1" dirty="0">
              <a:solidFill>
                <a:srgbClr val="C00000"/>
              </a:solidFill>
              <a:effectLst/>
            </a:endParaRPr>
          </a:p>
          <a:p>
            <a:pPr algn="l"/>
            <a:r>
              <a:rPr lang="ru-RU" sz="1600" b="1" i="1" dirty="0">
                <a:solidFill>
                  <a:srgbClr val="C00000"/>
                </a:solidFill>
                <a:effectLst/>
              </a:rPr>
              <a:t>Ожидается, что рынок будет расти с ежегодным темпом 52,9 % с 2024 по 2034 год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Размер рынка технологии блокчейн">
            <a:extLst>
              <a:ext uri="{FF2B5EF4-FFF2-40B4-BE49-F238E27FC236}">
                <a16:creationId xmlns:a16="http://schemas.microsoft.com/office/drawing/2014/main" id="{F4D676DD-E3AA-4B8E-32ED-1D9AAB7D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46" y="1541648"/>
            <a:ext cx="6355268" cy="38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43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«Системы распределенного реестра»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EE0C4D-0C94-425D-8A16-19FCDE39D176}"/>
              </a:ext>
            </a:extLst>
          </p:cNvPr>
          <p:cNvSpPr/>
          <p:nvPr/>
        </p:nvSpPr>
        <p:spPr>
          <a:xfrm>
            <a:off x="589806" y="1271855"/>
            <a:ext cx="110598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err="1">
                <a:solidFill>
                  <a:srgbClr val="C00000"/>
                </a:solidFill>
              </a:rPr>
              <a:t>Блокчейн</a:t>
            </a:r>
            <a:r>
              <a:rPr lang="ru-RU" sz="2000" b="1" dirty="0">
                <a:solidFill>
                  <a:srgbClr val="C00000"/>
                </a:solidFill>
              </a:rPr>
              <a:t> (цепочка блоков) </a:t>
            </a:r>
            <a:r>
              <a:rPr lang="ru-RU" sz="2000" b="1" dirty="0"/>
              <a:t>—распределенная база данных, у которой устройства хранения данных не подключены к общему серверу. Эта база данных хранит постоянно растущий список упорядоченных записей, называемых блоками. Каждый блок содержит метку времени и ссылку на предыдущий блок</a:t>
            </a:r>
            <a:endParaRPr lang="en-US" sz="2000" b="1" dirty="0"/>
          </a:p>
          <a:p>
            <a:pPr fontAlgn="base"/>
            <a:endParaRPr lang="ru-RU" sz="2000" b="1" dirty="0"/>
          </a:p>
          <a:p>
            <a:pPr fontAlgn="base"/>
            <a:r>
              <a:rPr lang="ru-RU" sz="2000" b="1" dirty="0">
                <a:solidFill>
                  <a:srgbClr val="C00000"/>
                </a:solidFill>
              </a:rPr>
              <a:t>Применение шифрования </a:t>
            </a:r>
            <a:r>
              <a:rPr lang="ru-RU" sz="2000" b="1" dirty="0"/>
              <a:t>гарантирует, что пользователи могут изменять только те части цепочки блоков, которыми они «владеют» в том смысле, что у них есть закрытые ключи, без которых запись в файл невозможна. Кроме того, шифрование гарантирует синхронизацию копий распределенной цепочки блоков у всех пользователей</a:t>
            </a:r>
          </a:p>
          <a:p>
            <a:pPr fontAlgn="base"/>
            <a:endParaRPr lang="en-US" sz="2000" b="1" dirty="0"/>
          </a:p>
          <a:p>
            <a:pPr fontAlgn="base"/>
            <a:r>
              <a:rPr lang="ru-RU" sz="2000" b="1" dirty="0"/>
              <a:t>В технологию </a:t>
            </a:r>
            <a:r>
              <a:rPr lang="ru-RU" sz="2000" b="1" dirty="0" err="1"/>
              <a:t>блокчейн</a:t>
            </a:r>
            <a:r>
              <a:rPr lang="ru-RU" sz="2000" b="1" dirty="0"/>
              <a:t> изначально заложена безопасность на уровне базы данных</a:t>
            </a:r>
            <a:endParaRPr lang="en-US" sz="2000" b="1" dirty="0"/>
          </a:p>
          <a:p>
            <a:pPr fontAlgn="base"/>
            <a:endParaRPr lang="en-US" sz="2000" b="1" dirty="0"/>
          </a:p>
          <a:p>
            <a:pPr fontAlgn="base"/>
            <a:r>
              <a:rPr lang="ru-RU" sz="2000" b="1" dirty="0"/>
              <a:t>Концепцию цепочек блоков предложил в 2008 г. </a:t>
            </a:r>
            <a:r>
              <a:rPr lang="ru-RU" sz="2000" b="1" dirty="0" err="1"/>
              <a:t>Сатоши</a:t>
            </a:r>
            <a:r>
              <a:rPr lang="ru-RU" sz="2000" b="1" dirty="0"/>
              <a:t> </a:t>
            </a:r>
            <a:r>
              <a:rPr lang="ru-RU" sz="2000" b="1" dirty="0" err="1"/>
              <a:t>Накамото</a:t>
            </a:r>
            <a:r>
              <a:rPr lang="ru-RU" sz="2000" b="1" dirty="0"/>
              <a:t> (</a:t>
            </a:r>
            <a:r>
              <a:rPr lang="ru-RU" sz="2000" b="1" dirty="0" err="1"/>
              <a:t>Satoshi</a:t>
            </a:r>
            <a:r>
              <a:rPr lang="ru-RU" sz="2000" b="1" dirty="0"/>
              <a:t> </a:t>
            </a:r>
            <a:r>
              <a:rPr lang="ru-RU" sz="2000" b="1" dirty="0" err="1"/>
              <a:t>Nakamoto</a:t>
            </a:r>
            <a:r>
              <a:rPr lang="ru-RU" sz="2000" b="1" dirty="0"/>
              <a:t>).  </a:t>
            </a:r>
            <a:endParaRPr lang="en-US" sz="2000" b="1" dirty="0"/>
          </a:p>
          <a:p>
            <a:pPr fontAlgn="base"/>
            <a:r>
              <a:rPr lang="ru-RU" sz="2000" b="1" dirty="0"/>
              <a:t>Впервые реализована она была в 2009 г. как компонент цифровой валюты — биткоина, где </a:t>
            </a:r>
            <a:r>
              <a:rPr lang="ru-RU" sz="2000" b="1" dirty="0" err="1"/>
              <a:t>блокчейн</a:t>
            </a:r>
            <a:r>
              <a:rPr lang="ru-RU" sz="2000" b="1" dirty="0"/>
              <a:t> играет роль главного общего реестра для всех операций с </a:t>
            </a:r>
            <a:r>
              <a:rPr lang="ru-RU" sz="2000" b="1" dirty="0" err="1"/>
              <a:t>биткоинами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40952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«Технологии беспроводной связи»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9A2A99-1BB9-4A6F-A1D7-3E65D9289997}"/>
              </a:ext>
            </a:extLst>
          </p:cNvPr>
          <p:cNvSpPr/>
          <p:nvPr/>
        </p:nvSpPr>
        <p:spPr>
          <a:xfrm>
            <a:off x="320633" y="1720840"/>
            <a:ext cx="110915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D95B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Беспроводная связь</a:t>
            </a:r>
            <a:r>
              <a:rPr lang="ru-RU" sz="2400" b="1" dirty="0">
                <a:solidFill>
                  <a:srgbClr val="414B5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(беспроводная передача данных) — связь, которая осуществляется в обход проводов или других физических сред передачи</a:t>
            </a:r>
          </a:p>
          <a:p>
            <a:endParaRPr lang="ru-RU" sz="2400" b="1" dirty="0">
              <a:solidFill>
                <a:srgbClr val="414B5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414B5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Виды технологий беспроводной связи:</a:t>
            </a:r>
          </a:p>
          <a:p>
            <a:pPr lvl="2">
              <a:buFont typeface="Arial" pitchFamily="34" charset="0"/>
              <a:buChar char="•"/>
            </a:pPr>
            <a:r>
              <a:rPr lang="ru-RU" sz="2400" b="1" dirty="0">
                <a:solidFill>
                  <a:srgbClr val="414B5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Персональные беспроводные сети</a:t>
            </a:r>
          </a:p>
          <a:p>
            <a:pPr lvl="2">
              <a:buFont typeface="Arial" pitchFamily="34" charset="0"/>
              <a:buChar char="•"/>
            </a:pPr>
            <a:r>
              <a:rPr lang="ru-RU" sz="2400" b="1" dirty="0">
                <a:solidFill>
                  <a:srgbClr val="414B5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Беспроводные сенсорные сети</a:t>
            </a:r>
          </a:p>
          <a:p>
            <a:pPr lvl="2">
              <a:buFont typeface="Arial" pitchFamily="34" charset="0"/>
              <a:buChar char="•"/>
            </a:pPr>
            <a:r>
              <a:rPr lang="ru-RU" sz="2400" b="1" dirty="0">
                <a:solidFill>
                  <a:srgbClr val="414B5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Малые локальные беспроводные сети</a:t>
            </a:r>
          </a:p>
          <a:p>
            <a:pPr lvl="2">
              <a:buFont typeface="Arial" pitchFamily="34" charset="0"/>
              <a:buChar char="•"/>
            </a:pPr>
            <a:r>
              <a:rPr lang="ru-RU" sz="2400" b="1" dirty="0">
                <a:solidFill>
                  <a:srgbClr val="414B5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Большие локальные беспроводные сети</a:t>
            </a:r>
          </a:p>
          <a:p>
            <a:pPr lvl="2">
              <a:buFont typeface="Arial" pitchFamily="34" charset="0"/>
              <a:buChar char="•"/>
            </a:pPr>
            <a:r>
              <a:rPr lang="ru-RU" sz="2400" b="1" dirty="0">
                <a:solidFill>
                  <a:srgbClr val="414B5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Глобальные беспроводные сети</a:t>
            </a:r>
          </a:p>
          <a:p>
            <a:endParaRPr lang="ru-RU" sz="2400" b="1" dirty="0">
              <a:solidFill>
                <a:srgbClr val="414B5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61823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«Технологии беспроводной связи. Видение - 2025»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9A2A99-1BB9-4A6F-A1D7-3E65D9289997}"/>
              </a:ext>
            </a:extLst>
          </p:cNvPr>
          <p:cNvSpPr/>
          <p:nvPr/>
        </p:nvSpPr>
        <p:spPr>
          <a:xfrm>
            <a:off x="332508" y="1459583"/>
            <a:ext cx="116615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• Все городские территории и крупнейшие транспортные магистрали в Европе будут</a:t>
            </a:r>
          </a:p>
          <a:p>
            <a:r>
              <a:rPr lang="ru-RU" b="1" dirty="0"/>
              <a:t>обеспечены сплошным 5</a:t>
            </a:r>
            <a:r>
              <a:rPr lang="en-US" b="1" dirty="0"/>
              <a:t>G-</a:t>
            </a:r>
            <a:r>
              <a:rPr lang="ru-RU" b="1" dirty="0"/>
              <a:t>покрытием</a:t>
            </a:r>
          </a:p>
          <a:p>
            <a:r>
              <a:rPr lang="ru-RU" b="1" dirty="0"/>
              <a:t>• Около 67 </a:t>
            </a:r>
            <a:r>
              <a:rPr lang="ru-RU" b="1" dirty="0" err="1"/>
              <a:t>млн</a:t>
            </a:r>
            <a:r>
              <a:rPr lang="ru-RU" b="1" dirty="0"/>
              <a:t> автомобилей будут использовать сервисы 5G</a:t>
            </a:r>
          </a:p>
          <a:p>
            <a:r>
              <a:rPr lang="ru-RU" b="1" dirty="0"/>
              <a:t>• Удаленный мониторинг инфраструктуры и сбор данных в энергетике будет функционировать</a:t>
            </a:r>
          </a:p>
          <a:p>
            <a:r>
              <a:rPr lang="ru-RU" b="1" dirty="0"/>
              <a:t>на базе сетей 5</a:t>
            </a:r>
            <a:r>
              <a:rPr lang="en-US" b="1" dirty="0"/>
              <a:t>G</a:t>
            </a:r>
          </a:p>
          <a:p>
            <a:r>
              <a:rPr lang="ru-RU" b="1" dirty="0"/>
              <a:t>• Управление производственными роботами и мониторинг оборудования будет</a:t>
            </a:r>
          </a:p>
          <a:p>
            <a:r>
              <a:rPr lang="ru-RU" b="1" dirty="0"/>
              <a:t>осуществляться на базе сетей 5G</a:t>
            </a:r>
          </a:p>
          <a:p>
            <a:r>
              <a:rPr lang="ru-RU" b="1" dirty="0"/>
              <a:t>• С помощью сетей 5G в режиме реального времени ведется удаленный мониторинг здоровья</a:t>
            </a:r>
          </a:p>
          <a:p>
            <a:r>
              <a:rPr lang="ru-RU" b="1" dirty="0"/>
              <a:t>и осуществляется управление медицинскими роботами</a:t>
            </a:r>
          </a:p>
          <a:p>
            <a:r>
              <a:rPr lang="ru-RU" b="1" dirty="0"/>
              <a:t>• Одновременно все более массовый характер получает технология </a:t>
            </a:r>
            <a:r>
              <a:rPr lang="ru-RU" b="1" dirty="0" err="1"/>
              <a:t>Li-Fi</a:t>
            </a:r>
            <a:r>
              <a:rPr lang="ru-RU" b="1" dirty="0"/>
              <a:t>. Появление всё</a:t>
            </a:r>
          </a:p>
          <a:p>
            <a:r>
              <a:rPr lang="ru-RU" b="1" dirty="0"/>
              <a:t>большего числа вещей, использующих </a:t>
            </a:r>
            <a:r>
              <a:rPr lang="ru-RU" b="1" dirty="0" err="1"/>
              <a:t>Wi-Fi</a:t>
            </a:r>
            <a:r>
              <a:rPr lang="ru-RU" b="1" dirty="0"/>
              <a:t>, например, холодильников, часов,</a:t>
            </a:r>
          </a:p>
          <a:p>
            <a:r>
              <a:rPr lang="ru-RU" b="1" dirty="0"/>
              <a:t>фотоаппаратов, сотовых телефонов, является причиной задержек и снижения скорости</a:t>
            </a:r>
          </a:p>
          <a:p>
            <a:r>
              <a:rPr lang="ru-RU" b="1" dirty="0"/>
              <a:t>передачи данных. Li-Fi-технология использует частоты световых волн, которых в 10 000 раз больше, чем радиочастот</a:t>
            </a:r>
          </a:p>
          <a:p>
            <a:r>
              <a:rPr lang="ru-RU" b="1" dirty="0"/>
              <a:t>• Новая технология находит активное применение в медицине: свет не создаёт</a:t>
            </a:r>
          </a:p>
          <a:p>
            <a:r>
              <a:rPr lang="ru-RU" b="1" dirty="0"/>
              <a:t>электромагнитные помехи и поэтому не мешает медицинскому оборудованию</a:t>
            </a:r>
          </a:p>
          <a:p>
            <a:r>
              <a:rPr lang="ru-RU" b="1" dirty="0"/>
              <a:t>• Благодаря </a:t>
            </a:r>
            <a:r>
              <a:rPr lang="ru-RU" b="1" dirty="0" err="1"/>
              <a:t>Li-Fi</a:t>
            </a:r>
            <a:r>
              <a:rPr lang="ru-RU" b="1" dirty="0"/>
              <a:t> становится возможной коммуникация между автомобилями и дорожной</a:t>
            </a:r>
          </a:p>
          <a:p>
            <a:r>
              <a:rPr lang="ru-RU" b="1" dirty="0"/>
              <a:t>инфраструктурой в системах обеспечения безопасности и управления дорожным движением</a:t>
            </a:r>
          </a:p>
        </p:txBody>
      </p:sp>
    </p:spTree>
    <p:extLst>
      <p:ext uri="{BB962C8B-B14F-4D97-AF65-F5344CB8AC3E}">
        <p14:creationId xmlns:p14="http://schemas.microsoft.com/office/powerpoint/2010/main" val="815944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«Большие данные»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3765" y="1223158"/>
            <a:ext cx="11198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Большие данные </a:t>
            </a:r>
            <a:r>
              <a:rPr lang="ru-RU" sz="2000" b="1" dirty="0"/>
              <a:t>– новое поколению технологий, предназначенных для экономически эффективного извлечения полезной информации из очень больших объемов разнообразных данных путем высокой скорости их сбора, обработки и анализа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AE92E-51EF-44A2-B66A-7C063533216B}"/>
              </a:ext>
            </a:extLst>
          </p:cNvPr>
          <p:cNvSpPr txBox="1"/>
          <p:nvPr/>
        </p:nvSpPr>
        <p:spPr>
          <a:xfrm>
            <a:off x="381332" y="2442845"/>
            <a:ext cx="11810668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</a:rPr>
              <a:t>Проект дорожной карты развития технологии «Большие данные»  был подготовлен «Национальным центром информатизации» (НЦИ, «дочка» госкорпорации «</a:t>
            </a:r>
            <a:r>
              <a:rPr lang="ru-RU" sz="1800" b="1" i="0" dirty="0" err="1">
                <a:solidFill>
                  <a:srgbClr val="000000"/>
                </a:solidFill>
                <a:effectLst/>
              </a:rPr>
              <a:t>Ростех</a:t>
            </a:r>
            <a:r>
              <a:rPr lang="ru-RU" sz="1800" b="1" i="0" dirty="0">
                <a:solidFill>
                  <a:srgbClr val="000000"/>
                </a:solidFill>
                <a:effectLst/>
              </a:rPr>
              <a:t>») вместе с входящей в «ИКС-Холдинг» компанией «Форпост». Документ был разработан в рамках реализации мероприятий федерального проекта «Цифровые технологии» национальной программы «Цифровая экономика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Open Sans"/>
              </a:rPr>
              <a:t>»:</a:t>
            </a:r>
          </a:p>
          <a:p>
            <a:pPr>
              <a:spcBef>
                <a:spcPts val="1800"/>
              </a:spcBef>
            </a:pPr>
            <a:r>
              <a:rPr lang="ru-RU" sz="1800" b="1" dirty="0" err="1">
                <a:solidFill>
                  <a:srgbClr val="C00000"/>
                </a:solidFill>
              </a:rPr>
              <a:t>Субтехнология</a:t>
            </a:r>
            <a:r>
              <a:rPr lang="ru-RU" sz="1800" b="1" dirty="0">
                <a:solidFill>
                  <a:srgbClr val="C00000"/>
                </a:solidFill>
              </a:rPr>
              <a:t> сбора данных </a:t>
            </a:r>
          </a:p>
          <a:p>
            <a:pPr>
              <a:spcBef>
                <a:spcPts val="1800"/>
              </a:spcBef>
            </a:pPr>
            <a:r>
              <a:rPr lang="ru-RU" sz="1800" b="1" dirty="0" err="1">
                <a:solidFill>
                  <a:srgbClr val="C00000"/>
                </a:solidFill>
              </a:rPr>
              <a:t>Субтехнология</a:t>
            </a:r>
            <a:r>
              <a:rPr lang="ru-RU" sz="1800" b="1" dirty="0">
                <a:solidFill>
                  <a:srgbClr val="C00000"/>
                </a:solidFill>
              </a:rPr>
              <a:t> хранения данных</a:t>
            </a:r>
          </a:p>
          <a:p>
            <a:pPr>
              <a:spcBef>
                <a:spcPts val="1800"/>
              </a:spcBef>
            </a:pPr>
            <a:r>
              <a:rPr lang="ru-RU" sz="1800" b="1" dirty="0" err="1">
                <a:solidFill>
                  <a:srgbClr val="C00000"/>
                </a:solidFill>
              </a:rPr>
              <a:t>Субтехнология</a:t>
            </a:r>
            <a:r>
              <a:rPr lang="ru-RU" sz="1800" b="1" dirty="0">
                <a:solidFill>
                  <a:srgbClr val="C00000"/>
                </a:solidFill>
              </a:rPr>
              <a:t> обработки и управления данными</a:t>
            </a:r>
            <a:endParaRPr lang="ru-RU" sz="1800" b="1" dirty="0"/>
          </a:p>
          <a:p>
            <a:pPr>
              <a:spcBef>
                <a:spcPts val="1800"/>
              </a:spcBef>
            </a:pPr>
            <a:r>
              <a:rPr lang="ru-RU" sz="1800" b="1" dirty="0" err="1">
                <a:solidFill>
                  <a:srgbClr val="C00000"/>
                </a:solidFill>
              </a:rPr>
              <a:t>Субтехнология</a:t>
            </a:r>
            <a:r>
              <a:rPr lang="ru-RU" sz="1800" b="1" dirty="0">
                <a:solidFill>
                  <a:srgbClr val="C00000"/>
                </a:solidFill>
              </a:rPr>
              <a:t> вывода данных</a:t>
            </a:r>
          </a:p>
          <a:p>
            <a:pPr>
              <a:spcBef>
                <a:spcPts val="1800"/>
              </a:spcBef>
            </a:pPr>
            <a:endParaRPr lang="ru-RU" sz="1800" b="1" dirty="0"/>
          </a:p>
          <a:p>
            <a:pPr algn="just"/>
            <a:endParaRPr lang="ru-RU" sz="1800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endParaRPr lang="ru-RU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51705-F4BC-4506-B520-5493ED4432E6}"/>
              </a:ext>
            </a:extLst>
          </p:cNvPr>
          <p:cNvSpPr txBox="1"/>
          <p:nvPr/>
        </p:nvSpPr>
        <p:spPr>
          <a:xfrm>
            <a:off x="6021505" y="3794833"/>
            <a:ext cx="6023811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err="1">
                <a:solidFill>
                  <a:srgbClr val="002060"/>
                </a:solidFill>
                <a:effectLst/>
                <a:latin typeface="ChevinPro"/>
              </a:rPr>
              <a:t>Нейротехнологии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ChevinPro"/>
              </a:rPr>
              <a:t> и искусственный интеллект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1BA84CF8-E0BC-4850-85BA-094C7245E65E}"/>
              </a:ext>
            </a:extLst>
          </p:cNvPr>
          <p:cNvSpPr/>
          <p:nvPr/>
        </p:nvSpPr>
        <p:spPr>
          <a:xfrm>
            <a:off x="4753576" y="3959066"/>
            <a:ext cx="1134980" cy="625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C338F-640D-4DAC-A02D-1B3EF04487FC}"/>
              </a:ext>
            </a:extLst>
          </p:cNvPr>
          <p:cNvSpPr txBox="1"/>
          <p:nvPr/>
        </p:nvSpPr>
        <p:spPr>
          <a:xfrm>
            <a:off x="4806356" y="5384744"/>
            <a:ext cx="7150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Решение </a:t>
            </a:r>
            <a:r>
              <a:rPr lang="ru-RU" b="1" i="1" dirty="0">
                <a:solidFill>
                  <a:srgbClr val="C00000"/>
                </a:solidFill>
                <a:effectLst/>
                <a:latin typeface="ProximaNova"/>
              </a:rPr>
              <a:t>наблюдательного совета АНО «Цифровая экономика» под руководством помощника Президента Российской Федерации Андрея Белоусова и заместителя Председателя Правительства Российской Федерации Максима Акимова, май 2019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8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61" y="22690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Программа «Цифровая экономика Российской Федерации»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ru-RU" sz="3200" b="1" dirty="0">
                <a:solidFill>
                  <a:srgbClr val="0070C0"/>
                </a:solidFill>
              </a:rPr>
              <a:t>Сквозные цифровые технологии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9122BF-6545-412D-92D3-DC09FE71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202" y="1202265"/>
            <a:ext cx="11197856" cy="928208"/>
          </a:xfrm>
        </p:spPr>
        <p:txBody>
          <a:bodyPr numCol="2">
            <a:noAutofit/>
          </a:bodyPr>
          <a:lstStyle/>
          <a:p>
            <a:pPr lvl="0"/>
            <a:r>
              <a:rPr lang="ru-RU" sz="2400" b="1" dirty="0"/>
              <a:t>большие данные</a:t>
            </a:r>
          </a:p>
          <a:p>
            <a:pPr lvl="0"/>
            <a:r>
              <a:rPr lang="ru-RU" sz="2400" b="1" dirty="0" err="1"/>
              <a:t>нейротехнологии</a:t>
            </a:r>
            <a:r>
              <a:rPr lang="ru-RU" sz="2400" b="1" dirty="0"/>
              <a:t> и искусственный интеллект</a:t>
            </a:r>
          </a:p>
          <a:p>
            <a:pPr lvl="0"/>
            <a:r>
              <a:rPr lang="ru-RU" sz="2400" b="1" dirty="0"/>
              <a:t>системы распределенного реестра</a:t>
            </a:r>
          </a:p>
          <a:p>
            <a:pPr lvl="0"/>
            <a:r>
              <a:rPr lang="ru-RU" sz="2400" b="1" dirty="0"/>
              <a:t>квантовые технологии</a:t>
            </a:r>
          </a:p>
          <a:p>
            <a:pPr lvl="0"/>
            <a:r>
              <a:rPr lang="ru-RU" sz="2400" b="1" dirty="0"/>
              <a:t>новые производственные технологии</a:t>
            </a:r>
          </a:p>
          <a:p>
            <a:pPr lvl="0"/>
            <a:r>
              <a:rPr lang="ru-RU" sz="2400" b="1" dirty="0"/>
              <a:t>промышленный интернет</a:t>
            </a:r>
          </a:p>
          <a:p>
            <a:pPr lvl="0"/>
            <a:r>
              <a:rPr lang="ru-RU" sz="2400" b="1" dirty="0"/>
              <a:t>компоненты робототехники и сенсорика</a:t>
            </a:r>
          </a:p>
          <a:p>
            <a:pPr lvl="0"/>
            <a:r>
              <a:rPr lang="ru-RU" sz="2400" b="1" dirty="0"/>
              <a:t>технологии беспроводной связи</a:t>
            </a:r>
          </a:p>
          <a:p>
            <a:pPr lvl="0"/>
            <a:r>
              <a:rPr lang="ru-RU" sz="2400" b="1" dirty="0"/>
              <a:t>технологии виртуальной и дополненной реальностей</a:t>
            </a:r>
            <a:endParaRPr lang="ru-RU" sz="2400" dirty="0"/>
          </a:p>
          <a:p>
            <a:pPr marL="0" indent="0">
              <a:buNone/>
            </a:pPr>
            <a:endParaRPr lang="ru-R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9B9EC-7661-4EAD-9E33-B49FA433BBB7}"/>
              </a:ext>
            </a:extLst>
          </p:cNvPr>
          <p:cNvSpPr txBox="1"/>
          <p:nvPr/>
        </p:nvSpPr>
        <p:spPr>
          <a:xfrm>
            <a:off x="389861" y="4727528"/>
            <a:ext cx="11480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dirty="0">
                <a:solidFill>
                  <a:srgbClr val="C00000"/>
                </a:solidFill>
                <a:effectLst/>
              </a:rPr>
              <a:t>Сквозные цифровые технологии </a:t>
            </a:r>
            <a:r>
              <a:rPr lang="ru-RU" sz="2400" b="1" i="0" dirty="0">
                <a:solidFill>
                  <a:srgbClr val="333333"/>
                </a:solidFill>
                <a:effectLst/>
              </a:rPr>
              <a:t>– передовые научно-технические отрасли, обеспечивающие создание высокотехнологичных продуктов и сервисов и наиболее сильно влияющие на развитие экономики, радикально меняя ситуацию на существующих рынках и(или) способствуя формированию новых рынков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86062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«Большие данные»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3765" y="1223158"/>
            <a:ext cx="11198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Большие данные </a:t>
            </a:r>
            <a:r>
              <a:rPr lang="ru-RU" sz="2000" b="1" dirty="0"/>
              <a:t>– новое поколению технологий, предназначенных для экономически эффективного извлечения полезной информации из очень больших объемов разнообразных данных путем высокой скорости их сбора, обработки и анализа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967285"/>
            <a:ext cx="6832882" cy="28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28091" y="2579316"/>
            <a:ext cx="2910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V-модель больших данных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72499" y="2698208"/>
            <a:ext cx="37684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i="1" dirty="0" err="1"/>
              <a:t>Variety</a:t>
            </a:r>
            <a:r>
              <a:rPr lang="ru-RU" sz="2000" b="1" i="1" dirty="0"/>
              <a:t> </a:t>
            </a:r>
            <a:r>
              <a:rPr lang="ru-RU" sz="2000" b="1" dirty="0"/>
              <a:t>(разнообразие) </a:t>
            </a:r>
          </a:p>
          <a:p>
            <a:pPr>
              <a:spcBef>
                <a:spcPts val="1200"/>
              </a:spcBef>
            </a:pPr>
            <a:r>
              <a:rPr lang="ru-RU" sz="2000" b="1" i="1" dirty="0" err="1"/>
              <a:t>Velocity</a:t>
            </a:r>
            <a:r>
              <a:rPr lang="ru-RU" sz="2000" b="1" dirty="0"/>
              <a:t> (скорость обработки)</a:t>
            </a:r>
          </a:p>
          <a:p>
            <a:pPr>
              <a:spcBef>
                <a:spcPts val="1200"/>
              </a:spcBef>
            </a:pPr>
            <a:r>
              <a:rPr lang="ru-RU" sz="2000" b="1" i="1" dirty="0" err="1"/>
              <a:t>Volume</a:t>
            </a:r>
            <a:r>
              <a:rPr lang="ru-RU" sz="2000" b="1" i="1" dirty="0"/>
              <a:t> </a:t>
            </a:r>
            <a:r>
              <a:rPr lang="ru-RU" sz="2000" b="1" dirty="0"/>
              <a:t>(объём хранения)</a:t>
            </a:r>
          </a:p>
          <a:p>
            <a:pPr>
              <a:spcBef>
                <a:spcPts val="1200"/>
              </a:spcBef>
            </a:pPr>
            <a:r>
              <a:rPr lang="ru-RU" sz="2000" b="1" i="1" dirty="0" err="1"/>
              <a:t>Value</a:t>
            </a:r>
            <a:r>
              <a:rPr lang="ru-RU" sz="2000" b="1" i="1" dirty="0"/>
              <a:t> </a:t>
            </a:r>
            <a:r>
              <a:rPr lang="ru-RU" sz="2000" b="1" dirty="0"/>
              <a:t>(ценность данных)</a:t>
            </a:r>
          </a:p>
          <a:p>
            <a:pPr>
              <a:spcBef>
                <a:spcPts val="1200"/>
              </a:spcBef>
            </a:pPr>
            <a:r>
              <a:rPr lang="ru-RU" sz="2000" b="1" i="1" dirty="0" err="1"/>
              <a:t>Validity</a:t>
            </a:r>
            <a:r>
              <a:rPr lang="ru-RU" sz="2000" b="1" dirty="0"/>
              <a:t> (надёжность данных)</a:t>
            </a:r>
          </a:p>
          <a:p>
            <a:pPr>
              <a:spcBef>
                <a:spcPts val="1200"/>
              </a:spcBef>
            </a:pPr>
            <a:r>
              <a:rPr lang="ru-RU" sz="2000" b="1" i="1" dirty="0" err="1"/>
              <a:t>Veracity</a:t>
            </a:r>
            <a:r>
              <a:rPr lang="ru-RU" sz="2000" b="1" i="1" dirty="0"/>
              <a:t> </a:t>
            </a:r>
            <a:r>
              <a:rPr lang="ru-RU" sz="2000" b="1" dirty="0"/>
              <a:t>(точность данных)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 и т.д.</a:t>
            </a:r>
          </a:p>
        </p:txBody>
      </p:sp>
    </p:spTree>
    <p:extLst>
      <p:ext uri="{BB962C8B-B14F-4D97-AF65-F5344CB8AC3E}">
        <p14:creationId xmlns:p14="http://schemas.microsoft.com/office/powerpoint/2010/main" val="3233530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«Большие данные»</a:t>
            </a:r>
            <a:endParaRPr lang="ru-RU" sz="32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332" y="1300346"/>
            <a:ext cx="11380381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</a:rPr>
              <a:t>В середине июля 2021 года в России 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утвердили первый национальный стандарт в области 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</a:rPr>
              <a:t>больших данных</a:t>
            </a:r>
            <a:endParaRPr lang="ru-RU" sz="2400" b="1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</a:rPr>
              <a:t>Речь идёт о ГОСТе «Информационные технологии. Большие данные. Обзор и словарь» идентичен международному стандарту Information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technology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– Big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data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–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Overview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and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vocabulary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, разработчики документа из Национального центра цифровой экономики 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</a:rPr>
              <a:t>МГУ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 и 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</a:rPr>
              <a:t>Института развития информационного общества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5E71D-49CB-49A5-9357-71B67852AE33}"/>
              </a:ext>
            </a:extLst>
          </p:cNvPr>
          <p:cNvSpPr txBox="1"/>
          <p:nvPr/>
        </p:nvSpPr>
        <p:spPr>
          <a:xfrm>
            <a:off x="381332" y="4214075"/>
            <a:ext cx="115159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212121"/>
                </a:solidFill>
                <a:effectLst/>
              </a:rPr>
              <a:t>Объем российского рынка </a:t>
            </a:r>
            <a:r>
              <a:rPr lang="ru-RU" sz="2400" b="1" i="0" u="none" strike="noStrike" dirty="0">
                <a:effectLst/>
              </a:rPr>
              <a:t>больших данных</a:t>
            </a:r>
            <a:r>
              <a:rPr lang="ru-RU" sz="2400" b="1" i="0" dirty="0">
                <a:solidFill>
                  <a:srgbClr val="212121"/>
                </a:solidFill>
                <a:effectLst/>
              </a:rPr>
              <a:t> по состоянию на конец 2019 г. оценивался аналитиками </a:t>
            </a:r>
            <a:r>
              <a:rPr lang="ru-RU" sz="2400" b="1" i="0" u="none" strike="noStrike" dirty="0">
                <a:effectLst/>
              </a:rPr>
              <a:t>Boston Consulting Group</a:t>
            </a:r>
            <a:r>
              <a:rPr lang="ru-RU" sz="2400" b="1" i="0" dirty="0">
                <a:solidFill>
                  <a:srgbClr val="212121"/>
                </a:solidFill>
                <a:effectLst/>
              </a:rPr>
              <a:t> в 45 млрд руб., с темпом прироста 12% в течение последних пяти лет</a:t>
            </a:r>
          </a:p>
          <a:p>
            <a:r>
              <a:rPr lang="ru-RU" sz="2400" b="1" i="0" dirty="0">
                <a:solidFill>
                  <a:srgbClr val="212121"/>
                </a:solidFill>
                <a:effectLst/>
              </a:rPr>
              <a:t>Согласно подсчетам АБД, объем рынка больших данных в </a:t>
            </a:r>
            <a:r>
              <a:rPr lang="ru-RU" sz="2400" b="1" i="0" u="none" strike="noStrike" dirty="0">
                <a:effectLst/>
              </a:rPr>
              <a:t>России</a:t>
            </a:r>
            <a:r>
              <a:rPr lang="ru-RU" sz="2400" b="1" i="0" dirty="0">
                <a:solidFill>
                  <a:srgbClr val="212121"/>
                </a:solidFill>
                <a:effectLst/>
              </a:rPr>
              <a:t> составляет 10-30 млрд руб., при этом к 2024 г. по усредненным прогнозам российских и иностранных экспертов ожидается его рост в десять раз до 300 млрд </a:t>
            </a:r>
            <a:r>
              <a:rPr lang="ru-RU" sz="2400" b="1" i="0" dirty="0" err="1">
                <a:solidFill>
                  <a:srgbClr val="212121"/>
                </a:solidFill>
                <a:effectLst/>
              </a:rPr>
              <a:t>руб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5132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3" y="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</a:t>
            </a:r>
            <a:r>
              <a:rPr lang="ru-RU" sz="3200" b="1" dirty="0" err="1">
                <a:solidFill>
                  <a:srgbClr val="0070C0"/>
                </a:solidFill>
              </a:rPr>
              <a:t>Нейротехнологии</a:t>
            </a:r>
            <a:r>
              <a:rPr lang="ru-RU" sz="3200" b="1" dirty="0">
                <a:solidFill>
                  <a:srgbClr val="0070C0"/>
                </a:solidFill>
              </a:rPr>
              <a:t> и искусственный интеллект»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06860-B453-45BF-86B0-83364954394A}"/>
              </a:ext>
            </a:extLst>
          </p:cNvPr>
          <p:cNvSpPr txBox="1"/>
          <p:nvPr/>
        </p:nvSpPr>
        <p:spPr>
          <a:xfrm>
            <a:off x="405083" y="1114071"/>
            <a:ext cx="11622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Интеллектуальный анализ данных (ИАД</a:t>
            </a:r>
            <a:r>
              <a:rPr lang="ru-RU" sz="2000" b="1" dirty="0"/>
              <a:t>) — включает в себя методы выявление скрытых закономерностей или взаимосвязей между переменными в больших массивах необработанных данных;  основывается на методах и моделях статистического анализа и машинного обучения, уделяя большое внимание автоматическому анализу данных 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Подразделяется на задачи: классификации, моделирования, прогнозирования и другие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По версии </a:t>
            </a:r>
            <a:r>
              <a:rPr lang="ru-RU" sz="2000" b="1" dirty="0" err="1"/>
              <a:t>Gartner</a:t>
            </a:r>
            <a:r>
              <a:rPr lang="ru-RU" sz="2000" b="1" dirty="0"/>
              <a:t>, выделены десять стратегических трендов, которые будут стимулировать развитие четырех важнейших направлений стратегического развития организаций: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Всеохватывающая интеллектуализация (</a:t>
            </a:r>
            <a:r>
              <a:rPr lang="ru-RU" sz="2000" b="1" dirty="0" err="1"/>
              <a:t>Intelligence</a:t>
            </a:r>
            <a:r>
              <a:rPr lang="ru-RU" sz="2000" b="1" dirty="0"/>
              <a:t> </a:t>
            </a:r>
            <a:r>
              <a:rPr lang="ru-RU" sz="2000" b="1" dirty="0" err="1"/>
              <a:t>Everywhere</a:t>
            </a:r>
            <a:r>
              <a:rPr lang="ru-RU" sz="2000" b="1" dirty="0"/>
              <a:t>), охватывает технологии и методы обработки данных, которые включают продвинутое машинное обучение и искусственный интеллект и позволяют создавать интеллектуальные аппаратные и программные системы, способные учиться и адаптироваться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технологии, ориентированные на все более тесных связей между реальным и цифровым миром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объединение платформ и сервисов, необходимых для слияния интеллектуальных цифровых технологий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все аспекты адаптивной архитектуры безопасности </a:t>
            </a:r>
          </a:p>
        </p:txBody>
      </p:sp>
    </p:spTree>
    <p:extLst>
      <p:ext uri="{BB962C8B-B14F-4D97-AF65-F5344CB8AC3E}">
        <p14:creationId xmlns:p14="http://schemas.microsoft.com/office/powerpoint/2010/main" val="1104870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</a:t>
            </a:r>
            <a:r>
              <a:rPr lang="ru-RU" sz="3200" b="1" dirty="0" err="1">
                <a:solidFill>
                  <a:srgbClr val="0070C0"/>
                </a:solidFill>
              </a:rPr>
              <a:t>Нейротехнологии</a:t>
            </a:r>
            <a:r>
              <a:rPr lang="ru-RU" sz="3200" b="1" dirty="0">
                <a:solidFill>
                  <a:srgbClr val="0070C0"/>
                </a:solidFill>
              </a:rPr>
              <a:t> и искусственный интеллект»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06860-B453-45BF-86B0-83364954394A}"/>
              </a:ext>
            </a:extLst>
          </p:cNvPr>
          <p:cNvSpPr txBox="1"/>
          <p:nvPr/>
        </p:nvSpPr>
        <p:spPr>
          <a:xfrm>
            <a:off x="478465" y="1541721"/>
            <a:ext cx="41998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Примеры применения элементов ИИ в наши дни</a:t>
            </a:r>
          </a:p>
          <a:p>
            <a:endParaRPr lang="ru-RU" b="1" dirty="0"/>
          </a:p>
          <a:p>
            <a:r>
              <a:rPr lang="ru-RU" b="1" dirty="0"/>
              <a:t>• Системы распознавания и классификации объектов на изображениях </a:t>
            </a:r>
          </a:p>
          <a:p>
            <a:r>
              <a:rPr lang="ru-RU" b="1" dirty="0"/>
              <a:t>• Голосовые интерфейсы взаимодействия </a:t>
            </a:r>
          </a:p>
          <a:p>
            <a:r>
              <a:rPr lang="ru-RU" b="1" dirty="0"/>
              <a:t>• Системы мониторинга качества обслуживания в </a:t>
            </a:r>
            <a:r>
              <a:rPr lang="ru-RU" b="1" dirty="0" err="1"/>
              <a:t>колл</a:t>
            </a:r>
            <a:r>
              <a:rPr lang="ru-RU" b="1" dirty="0"/>
              <a:t>-центрах </a:t>
            </a:r>
          </a:p>
          <a:p>
            <a:r>
              <a:rPr lang="ru-RU" b="1" dirty="0"/>
              <a:t>• Системы выявления неполадок </a:t>
            </a:r>
          </a:p>
          <a:p>
            <a:r>
              <a:rPr lang="ru-RU" b="1" dirty="0"/>
              <a:t>• Системы </a:t>
            </a:r>
            <a:r>
              <a:rPr lang="ru-RU" b="1" dirty="0" err="1"/>
              <a:t>видеоаналитики</a:t>
            </a:r>
            <a:r>
              <a:rPr lang="ru-RU" b="1" dirty="0"/>
              <a:t> </a:t>
            </a:r>
          </a:p>
          <a:p>
            <a:r>
              <a:rPr lang="ru-RU" b="1" dirty="0"/>
              <a:t>• Самообучающиеся системы управления производственными процессами и устройствами </a:t>
            </a:r>
          </a:p>
          <a:p>
            <a:r>
              <a:rPr lang="ru-RU" b="1" dirty="0"/>
              <a:t>• Появление систем универсального перевода «на лету» </a:t>
            </a:r>
          </a:p>
          <a:p>
            <a:r>
              <a:rPr lang="ru-RU" b="1" dirty="0"/>
              <a:t>• Появление ботов-консультантов</a:t>
            </a:r>
          </a:p>
        </p:txBody>
      </p:sp>
      <p:sp>
        <p:nvSpPr>
          <p:cNvPr id="5" name="AutoShape 2" descr="Размер международного рынка искуственного интеллекта (2021–2030)">
            <a:extLst>
              <a:ext uri="{FF2B5EF4-FFF2-40B4-BE49-F238E27FC236}">
                <a16:creationId xmlns:a16="http://schemas.microsoft.com/office/drawing/2014/main" id="{DDC62A61-06D0-2E1D-CC85-BF34FC7607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0ADC55-A332-5C25-0E52-CFDAA58A8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118" y="1329417"/>
            <a:ext cx="69532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87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6971" y="1342148"/>
            <a:ext cx="11027979" cy="36397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/>
              <a:t>В рамках разработки дорожной карты развития СЦТ «Искусственный интеллект и </a:t>
            </a:r>
            <a:r>
              <a:rPr lang="ru-RU" sz="2400" b="1" dirty="0" err="1"/>
              <a:t>нейротехнологии</a:t>
            </a:r>
            <a:r>
              <a:rPr lang="ru-RU" sz="2400" b="1" dirty="0"/>
              <a:t>» выделены пять </a:t>
            </a:r>
            <a:r>
              <a:rPr lang="ru-RU" sz="2400" b="1" dirty="0" err="1"/>
              <a:t>субтехнологий</a:t>
            </a:r>
            <a:r>
              <a:rPr lang="ru-RU" sz="2400" b="1" dirty="0"/>
              <a:t> СЦТ (2019 г.): </a:t>
            </a:r>
          </a:p>
          <a:p>
            <a:pPr>
              <a:buNone/>
            </a:pPr>
            <a:endParaRPr lang="ru-RU" sz="2400" b="1" dirty="0"/>
          </a:p>
          <a:p>
            <a:r>
              <a:rPr lang="ru-RU" sz="2400" b="1" dirty="0"/>
              <a:t>Компьютерное зрение</a:t>
            </a:r>
          </a:p>
          <a:p>
            <a:pPr>
              <a:spcBef>
                <a:spcPts val="1200"/>
              </a:spcBef>
            </a:pPr>
            <a:r>
              <a:rPr lang="ru-RU" sz="2400" b="1" dirty="0"/>
              <a:t>Обработка естественного языка</a:t>
            </a:r>
          </a:p>
          <a:p>
            <a:pPr>
              <a:spcBef>
                <a:spcPts val="1200"/>
              </a:spcBef>
            </a:pPr>
            <a:r>
              <a:rPr lang="ru-RU" sz="2400" b="1" dirty="0"/>
              <a:t>Распознавание и синтез речи</a:t>
            </a:r>
          </a:p>
          <a:p>
            <a:pPr>
              <a:spcBef>
                <a:spcPts val="1200"/>
              </a:spcBef>
            </a:pPr>
            <a:r>
              <a:rPr lang="ru-RU" sz="2400" b="1" dirty="0"/>
              <a:t>Рекомендательные системы и интеллектуальные системы поддержки принятия решений</a:t>
            </a:r>
          </a:p>
          <a:p>
            <a:pPr>
              <a:spcBef>
                <a:spcPts val="1200"/>
              </a:spcBef>
            </a:pPr>
            <a:r>
              <a:rPr lang="ru-RU" sz="2400" b="1" dirty="0"/>
              <a:t>Перспективные методы и технологии в ИИ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3" y="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«Технологии виртуальной и дополненной реальности»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06860-B453-45BF-86B0-83364954394A}"/>
              </a:ext>
            </a:extLst>
          </p:cNvPr>
          <p:cNvSpPr txBox="1"/>
          <p:nvPr/>
        </p:nvSpPr>
        <p:spPr>
          <a:xfrm>
            <a:off x="359712" y="1316090"/>
            <a:ext cx="116224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solidFill>
                  <a:srgbClr val="C00000"/>
                </a:solidFill>
              </a:rPr>
              <a:t>Виртуальная реальность</a:t>
            </a:r>
            <a:r>
              <a:rPr lang="ru-RU" sz="2000" b="1" dirty="0"/>
              <a:t> (ВР, англ. </a:t>
            </a:r>
            <a:r>
              <a:rPr lang="ru-RU" sz="2000" b="1" dirty="0" err="1"/>
              <a:t>virtual</a:t>
            </a:r>
            <a:r>
              <a:rPr lang="ru-RU" sz="2000" b="1" dirty="0"/>
              <a:t> </a:t>
            </a:r>
            <a:r>
              <a:rPr lang="ru-RU" sz="2000" b="1" dirty="0" err="1"/>
              <a:t>reality</a:t>
            </a:r>
            <a:r>
              <a:rPr lang="ru-RU" sz="2000" b="1" dirty="0"/>
              <a:t>, VR, искусственная реальность) — созданный техническими средствами мир (объекты и субъекты), передаваемый человеку через его ощущения: зрение, слух, обоняние, осязание и другие</a:t>
            </a:r>
          </a:p>
          <a:p>
            <a:pPr fontAlgn="base">
              <a:spcBef>
                <a:spcPts val="1200"/>
              </a:spcBef>
            </a:pPr>
            <a:r>
              <a:rPr lang="ru-RU" sz="2000" b="1" dirty="0"/>
              <a:t>Виртуальная реальность имитирует как воздействие, так и реакции на воздействие. Для создания убедительного комплекса ощущений реальности компьютерный синтез свойств и реакций виртуальной реальности производится в реальном времени</a:t>
            </a:r>
          </a:p>
          <a:p>
            <a:pPr fontAlgn="base">
              <a:spcBef>
                <a:spcPts val="12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Объекты виртуальной реальности </a:t>
            </a:r>
            <a:r>
              <a:rPr lang="ru-RU" sz="2000" b="1" dirty="0"/>
              <a:t>обычно ведут себя близко к поведению аналогичных объектов материальной реальности. Пользователь может воздействовать на эти объекты в согласии с реальными законами физики (гравитация, свойства воды, столкновение с предметами, отражение и т. п.). Однако часто в развлекательных целях пользователям виртуальных миров позволяется больше, чем возможно в реальной жизни (например: летать, создавать любые предметы и т. п.)</a:t>
            </a:r>
          </a:p>
          <a:p>
            <a:pPr fontAlgn="base">
              <a:spcBef>
                <a:spcPts val="1200"/>
              </a:spcBef>
            </a:pPr>
            <a:r>
              <a:rPr lang="ru-RU" sz="2000" b="1" dirty="0">
                <a:solidFill>
                  <a:srgbClr val="C00000"/>
                </a:solidFill>
              </a:rPr>
              <a:t>Системами «виртуальной реальности» </a:t>
            </a:r>
            <a:r>
              <a:rPr lang="ru-RU" sz="2000" b="1" dirty="0"/>
              <a:t>называются устройства, которые более полно по сравнению с обычными компьютерными системами имитируют взаимодействие с виртуальной средой, путём воздействия на все пять имеющихся у человека органов чувств</a:t>
            </a:r>
          </a:p>
          <a:p>
            <a:pPr fontAlgn="base">
              <a:spcBef>
                <a:spcPts val="12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Применение: </a:t>
            </a:r>
            <a:r>
              <a:rPr lang="ru-RU" sz="2000" b="1" dirty="0"/>
              <a:t>компьютерные игры, обучение, видео</a:t>
            </a:r>
          </a:p>
        </p:txBody>
      </p:sp>
    </p:spTree>
    <p:extLst>
      <p:ext uri="{BB962C8B-B14F-4D97-AF65-F5344CB8AC3E}">
        <p14:creationId xmlns:p14="http://schemas.microsoft.com/office/powerpoint/2010/main" val="1749695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3" y="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«Технологии виртуальной и дополненной реальности»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06860-B453-45BF-86B0-83364954394A}"/>
              </a:ext>
            </a:extLst>
          </p:cNvPr>
          <p:cNvSpPr txBox="1"/>
          <p:nvPr/>
        </p:nvSpPr>
        <p:spPr>
          <a:xfrm>
            <a:off x="359712" y="1316090"/>
            <a:ext cx="116224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2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Дополненная реальность</a:t>
            </a:r>
            <a:r>
              <a:rPr lang="ru-RU" sz="2000" b="1" dirty="0"/>
              <a:t> (англ. </a:t>
            </a:r>
            <a:r>
              <a:rPr lang="ru-RU" sz="2000" b="1" dirty="0" err="1"/>
              <a:t>augmented</a:t>
            </a:r>
            <a:r>
              <a:rPr lang="ru-RU" sz="2000" b="1" dirty="0"/>
              <a:t> </a:t>
            </a:r>
            <a:r>
              <a:rPr lang="ru-RU" sz="2000" b="1" dirty="0" err="1"/>
              <a:t>reality</a:t>
            </a:r>
            <a:r>
              <a:rPr lang="ru-RU" sz="2000" b="1" dirty="0"/>
              <a:t>, AR — «дополненная реальность») — результат введения в поле восприятия любых сенсорных данных с целью дополнения сведений об окружении и улучшения восприятия информации</a:t>
            </a:r>
          </a:p>
          <a:p>
            <a:pPr fontAlgn="base">
              <a:spcBef>
                <a:spcPts val="12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Дополненная реальность </a:t>
            </a:r>
            <a:r>
              <a:rPr lang="ru-RU" sz="2000" b="1" dirty="0"/>
              <a:t>— воспринимаемая смешанная реальность (англ. </a:t>
            </a:r>
            <a:r>
              <a:rPr lang="ru-RU" sz="2000" b="1" dirty="0" err="1"/>
              <a:t>mixed</a:t>
            </a:r>
            <a:r>
              <a:rPr lang="ru-RU" sz="2000" b="1" dirty="0"/>
              <a:t> </a:t>
            </a:r>
            <a:r>
              <a:rPr lang="ru-RU" sz="2000" b="1" dirty="0" err="1"/>
              <a:t>reality</a:t>
            </a:r>
            <a:r>
              <a:rPr lang="ru-RU" sz="2000" b="1" dirty="0"/>
              <a:t>), создаваемая с использованием «дополненных» с помощью компьютера элементов воспринимаемой реальности (когда реальные объекты монтируются в поле восприятия) </a:t>
            </a:r>
          </a:p>
          <a:p>
            <a:pPr fontAlgn="base">
              <a:spcBef>
                <a:spcPts val="1200"/>
              </a:spcBef>
            </a:pPr>
            <a:r>
              <a:rPr lang="ru-RU" sz="2000" b="1" dirty="0"/>
              <a:t>Среди наиболее распространенных примеров дополнения воспринимаемой реальности — параллельная лицевой цветная линия, показывающая нахождение ближайшего полевого игрока к воротам при телевизионном показе футбольных матчей, смешение реальных и вымышленных объектов в кинофильмах и компьютерных или </a:t>
            </a:r>
            <a:r>
              <a:rPr lang="ru-RU" sz="2000" b="1" dirty="0" err="1"/>
              <a:t>гаджетных</a:t>
            </a:r>
            <a:r>
              <a:rPr lang="ru-RU" sz="2000" b="1" dirty="0"/>
              <a:t> играх и т. п.</a:t>
            </a:r>
          </a:p>
          <a:p>
            <a:pPr fontAlgn="base">
              <a:spcBef>
                <a:spcPts val="1200"/>
              </a:spcBef>
            </a:pPr>
            <a:r>
              <a:rPr lang="ru-RU" sz="2000" b="1" dirty="0"/>
              <a:t>Существует несколько определений дополненной реальности: исследователь Рональд </a:t>
            </a:r>
            <a:r>
              <a:rPr lang="ru-RU" sz="2000" b="1" dirty="0" err="1"/>
              <a:t>Азума</a:t>
            </a:r>
            <a:r>
              <a:rPr lang="ru-RU" sz="2000" b="1" dirty="0"/>
              <a:t> (англ. </a:t>
            </a:r>
            <a:r>
              <a:rPr lang="ru-RU" sz="2000" b="1" dirty="0" err="1"/>
              <a:t>Ronald</a:t>
            </a:r>
            <a:r>
              <a:rPr lang="ru-RU" sz="2000" b="1" dirty="0"/>
              <a:t> </a:t>
            </a:r>
            <a:r>
              <a:rPr lang="ru-RU" sz="2000" b="1" dirty="0" err="1"/>
              <a:t>Azuma</a:t>
            </a:r>
            <a:r>
              <a:rPr lang="ru-RU" sz="2000" b="1" dirty="0"/>
              <a:t>) в 1997 году определил её как систему, которая: совмещает виртуальное и реальное либо взаимодействует в реальном времени либо работает в 3D</a:t>
            </a:r>
          </a:p>
          <a:p>
            <a:pPr fontAlgn="base">
              <a:spcBef>
                <a:spcPts val="1200"/>
              </a:spcBef>
            </a:pPr>
            <a:r>
              <a:rPr lang="ru-RU" sz="2000" b="1" dirty="0">
                <a:solidFill>
                  <a:srgbClr val="C00000"/>
                </a:solidFill>
              </a:rPr>
              <a:t>Применение</a:t>
            </a:r>
            <a:r>
              <a:rPr lang="ru-RU" sz="2000" b="1" dirty="0"/>
              <a:t>: кинематография, телевидение, мобильные технологии, медицина, военная техника, компьютерные игры, полиграфия</a:t>
            </a:r>
          </a:p>
        </p:txBody>
      </p:sp>
    </p:spTree>
    <p:extLst>
      <p:ext uri="{BB962C8B-B14F-4D97-AF65-F5344CB8AC3E}">
        <p14:creationId xmlns:p14="http://schemas.microsoft.com/office/powerpoint/2010/main" val="2205189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«Промышленный интернет»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6680" y="1594355"/>
            <a:ext cx="1136864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Промышленный интернет вещей</a:t>
            </a:r>
            <a:r>
              <a:rPr lang="ru-RU" sz="2400" b="1" dirty="0"/>
              <a:t>( </a:t>
            </a:r>
            <a:r>
              <a:rPr lang="ru-RU" sz="2400" b="1" dirty="0" err="1"/>
              <a:t>Industrial</a:t>
            </a:r>
            <a:r>
              <a:rPr lang="ru-RU" sz="2400" b="1" dirty="0"/>
              <a:t> </a:t>
            </a:r>
            <a:r>
              <a:rPr lang="ru-RU" sz="2400" b="1" dirty="0" err="1"/>
              <a:t>Internet</a:t>
            </a:r>
            <a:r>
              <a:rPr lang="ru-RU" sz="2400" b="1" dirty="0"/>
              <a:t> </a:t>
            </a:r>
            <a:r>
              <a:rPr lang="ru-RU" sz="2400" b="1" dirty="0" err="1"/>
              <a:t>of</a:t>
            </a:r>
            <a:r>
              <a:rPr lang="ru-RU" sz="2400" b="1" dirty="0"/>
              <a:t> </a:t>
            </a:r>
            <a:r>
              <a:rPr lang="ru-RU" sz="2400" b="1" dirty="0" err="1"/>
              <a:t>Things</a:t>
            </a:r>
            <a:r>
              <a:rPr lang="ru-RU" sz="2400" b="1" dirty="0"/>
              <a:t>, </a:t>
            </a:r>
            <a:r>
              <a:rPr lang="ru-RU" sz="2400" b="1" dirty="0" err="1"/>
              <a:t>IIoT</a:t>
            </a:r>
            <a:r>
              <a:rPr lang="ru-RU" sz="2400" b="1" dirty="0"/>
              <a:t>) - концепция построения </a:t>
            </a:r>
            <a:r>
              <a:rPr lang="ru-RU" sz="2400" b="1" dirty="0" err="1"/>
              <a:t>инфокоммуникационных</a:t>
            </a:r>
            <a:r>
              <a:rPr lang="ru-RU" sz="2400" b="1" dirty="0"/>
              <a:t> инфраструктур, подразумевающую подключение к сети интернет любых </a:t>
            </a:r>
            <a:r>
              <a:rPr lang="ru-RU" sz="2400" b="1" dirty="0" err="1"/>
              <a:t>небытовых</a:t>
            </a:r>
            <a:r>
              <a:rPr lang="ru-RU" sz="2400" b="1" dirty="0"/>
              <a:t> устройств, оборудования, датчиков, сенсоров, автоматизированной системы управления технологическим процессом(АСУ ТП), а также интеграцию данных элементов между собой, что приводит к формированию новых </a:t>
            </a:r>
            <a:r>
              <a:rPr lang="ru-RU" sz="2400" b="1" dirty="0" err="1"/>
              <a:t>бизнес-моделей</a:t>
            </a:r>
            <a:r>
              <a:rPr lang="ru-RU" sz="2400" b="1" dirty="0"/>
              <a:t> при создании товаров и услуг, а также их доставке потребителям</a:t>
            </a:r>
          </a:p>
          <a:p>
            <a:pPr>
              <a:spcBef>
                <a:spcPts val="1200"/>
              </a:spcBef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Промышленный интернет </a:t>
            </a:r>
            <a:r>
              <a:rPr lang="ru-RU" sz="2400" b="1" dirty="0"/>
              <a:t>является одним из приложений Интернета вещей, как более общей технологии</a:t>
            </a:r>
          </a:p>
          <a:p>
            <a:pPr>
              <a:spcBef>
                <a:spcPts val="1200"/>
              </a:spcBef>
            </a:pPr>
            <a:r>
              <a:rPr lang="ru-RU" sz="2400" b="1" dirty="0"/>
              <a:t>В рамках интернета вещей через сеть взаимодействуют как бытовые, так и </a:t>
            </a:r>
            <a:r>
              <a:rPr lang="ru-RU" sz="2400" b="1" dirty="0" err="1"/>
              <a:t>небытовые</a:t>
            </a:r>
            <a:r>
              <a:rPr lang="ru-RU" sz="2400" b="1" dirty="0"/>
              <a:t> устройств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3264524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Сквозная цифровая технология «Промышленный интернет»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350" y="3023571"/>
            <a:ext cx="10653326" cy="347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8306A8-9188-A55D-3BDE-0C4362AF1C44}"/>
              </a:ext>
            </a:extLst>
          </p:cNvPr>
          <p:cNvSpPr txBox="1"/>
          <p:nvPr/>
        </p:nvSpPr>
        <p:spPr>
          <a:xfrm>
            <a:off x="669274" y="1139711"/>
            <a:ext cx="110086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0" dirty="0">
                <a:effectLst/>
              </a:rPr>
              <a:t>Объем мирового рынка промышленного Интернета вещей к 2025 году достигнет </a:t>
            </a:r>
            <a:r>
              <a:rPr lang="en-US" sz="2000" b="1" i="0" dirty="0">
                <a:effectLst/>
              </a:rPr>
              <a:t>$</a:t>
            </a:r>
            <a:r>
              <a:rPr lang="ru-RU" sz="2000" b="1" i="0" dirty="0">
                <a:effectLst/>
              </a:rPr>
              <a:t>933,62 млрд </a:t>
            </a:r>
            <a:endParaRPr lang="en-US" sz="2000" b="1" i="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0" dirty="0">
                <a:effectLst/>
              </a:rPr>
              <a:t>Согласно </a:t>
            </a:r>
            <a:r>
              <a:rPr lang="ru-RU" sz="2000" b="1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прогнозу</a:t>
            </a:r>
            <a:r>
              <a:rPr lang="ru-RU" sz="2000" b="1" i="0" dirty="0">
                <a:effectLst/>
              </a:rPr>
              <a:t> </a:t>
            </a:r>
            <a:r>
              <a:rPr lang="ru-RU" sz="2000" b="1" i="0" dirty="0" err="1">
                <a:effectLst/>
              </a:rPr>
              <a:t>Million</a:t>
            </a:r>
            <a:r>
              <a:rPr lang="ru-RU" sz="2000" b="1" i="0" dirty="0">
                <a:effectLst/>
              </a:rPr>
              <a:t> </a:t>
            </a:r>
            <a:r>
              <a:rPr lang="ru-RU" sz="2000" b="1" i="0" dirty="0" err="1">
                <a:effectLst/>
              </a:rPr>
              <a:t>Insights</a:t>
            </a:r>
            <a:r>
              <a:rPr lang="ru-RU" sz="2000" b="1" i="0" dirty="0">
                <a:effectLst/>
              </a:rPr>
              <a:t>, ежегодный средний показатель роста рынка </a:t>
            </a:r>
            <a:r>
              <a:rPr lang="ru-RU" sz="2000" b="1" i="0" dirty="0" err="1">
                <a:effectLst/>
              </a:rPr>
              <a:t>IIoT</a:t>
            </a:r>
            <a:r>
              <a:rPr lang="ru-RU" sz="2000" b="1" i="0" dirty="0">
                <a:effectLst/>
              </a:rPr>
              <a:t> составит 27,8% в период с 2014 по 2025 годы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3290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61" y="22690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Программа «Цифровая экономика Российской Федерации»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ru-RU" sz="3200" b="1" dirty="0">
                <a:solidFill>
                  <a:srgbClr val="0070C0"/>
                </a:solidFill>
              </a:rPr>
              <a:t>Структура программы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9122BF-6545-412D-92D3-DC09FE71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15" y="1325038"/>
            <a:ext cx="4596809" cy="3643792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8 направлений развития цифровой экономики</a:t>
            </a:r>
          </a:p>
          <a:p>
            <a:pPr lvl="0"/>
            <a:r>
              <a:rPr lang="ru-RU" b="1" dirty="0"/>
              <a:t>Умный город</a:t>
            </a:r>
          </a:p>
          <a:p>
            <a:pPr lvl="0"/>
            <a:r>
              <a:rPr lang="ru-RU" b="1" dirty="0"/>
              <a:t>Государственное управление</a:t>
            </a:r>
          </a:p>
          <a:p>
            <a:pPr lvl="0"/>
            <a:r>
              <a:rPr lang="ru-RU" b="1" dirty="0"/>
              <a:t>Здравоохранение</a:t>
            </a:r>
          </a:p>
          <a:p>
            <a:pPr lvl="0"/>
            <a:r>
              <a:rPr lang="ru-RU" b="1" dirty="0"/>
              <a:t>Нормативное регулирования</a:t>
            </a:r>
          </a:p>
          <a:p>
            <a:pPr lvl="0"/>
            <a:r>
              <a:rPr lang="ru-RU" b="1" dirty="0"/>
              <a:t>Цифровая инфраструктура</a:t>
            </a:r>
          </a:p>
          <a:p>
            <a:pPr lvl="0"/>
            <a:r>
              <a:rPr lang="ru-RU" b="1" dirty="0"/>
              <a:t>Технологические заделы</a:t>
            </a:r>
          </a:p>
          <a:p>
            <a:pPr lvl="0"/>
            <a:r>
              <a:rPr lang="ru-RU" b="1" dirty="0"/>
              <a:t>Кадры и образование</a:t>
            </a:r>
          </a:p>
          <a:p>
            <a:pPr lvl="0"/>
            <a:r>
              <a:rPr lang="ru-RU" b="1" dirty="0"/>
              <a:t>Информационная безопасность</a:t>
            </a:r>
          </a:p>
          <a:p>
            <a:pPr marL="0" indent="0">
              <a:buNone/>
            </a:pPr>
            <a:endParaRPr lang="ru-RU" sz="2400" b="1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EE2B8EC-FC8A-4703-AB2B-1578C2A8DF3A}"/>
              </a:ext>
            </a:extLst>
          </p:cNvPr>
          <p:cNvSpPr txBox="1">
            <a:spLocks/>
          </p:cNvSpPr>
          <p:nvPr/>
        </p:nvSpPr>
        <p:spPr>
          <a:xfrm>
            <a:off x="6570921" y="1123157"/>
            <a:ext cx="5085907" cy="36437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400" b="1" dirty="0">
                <a:solidFill>
                  <a:srgbClr val="C00000"/>
                </a:solidFill>
              </a:rPr>
              <a:t>Ключевые ожидаемые результаты</a:t>
            </a:r>
          </a:p>
          <a:p>
            <a:pPr lvl="0"/>
            <a:r>
              <a:rPr lang="ru-RU" b="1" dirty="0"/>
              <a:t>Создана благоприятная нормативная среда для участников цифровой экономики</a:t>
            </a:r>
          </a:p>
          <a:p>
            <a:pPr lvl="0"/>
            <a:r>
              <a:rPr lang="ru-RU" b="1" dirty="0"/>
              <a:t>Созданы технологические заделы по сквозным цифровым технологиям</a:t>
            </a:r>
          </a:p>
          <a:p>
            <a:pPr lvl="0"/>
            <a:r>
              <a:rPr lang="ru-RU" b="1" dirty="0"/>
              <a:t>Сформирована экосистема цифровой экономики</a:t>
            </a:r>
          </a:p>
          <a:p>
            <a:pPr lvl="0"/>
            <a:r>
              <a:rPr lang="ru-RU" b="1" dirty="0"/>
              <a:t>Создана современная инфраструктура обработки, хранения и передачи данных</a:t>
            </a:r>
          </a:p>
          <a:p>
            <a:pPr lvl="0"/>
            <a:r>
              <a:rPr lang="ru-RU" b="1" dirty="0"/>
              <a:t>Цифровая экономика обеспечена компетентными кадрами</a:t>
            </a:r>
          </a:p>
          <a:p>
            <a:pPr lvl="0"/>
            <a:r>
              <a:rPr lang="ru-RU" b="1" dirty="0"/>
              <a:t>Обеспечена информационная безопасность граждан и бизнеса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620FCDA3-EAD5-401A-BA74-4ECBE1CCEF2C}"/>
              </a:ext>
            </a:extLst>
          </p:cNvPr>
          <p:cNvSpPr/>
          <p:nvPr/>
        </p:nvSpPr>
        <p:spPr>
          <a:xfrm>
            <a:off x="5518298" y="2711302"/>
            <a:ext cx="701749" cy="132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55120-6614-44DB-8689-DF0A2349B085}"/>
              </a:ext>
            </a:extLst>
          </p:cNvPr>
          <p:cNvSpPr txBox="1"/>
          <p:nvPr/>
        </p:nvSpPr>
        <p:spPr>
          <a:xfrm>
            <a:off x="381000" y="4954772"/>
            <a:ext cx="1142999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700" b="1" dirty="0">
                <a:solidFill>
                  <a:srgbClr val="002060"/>
                </a:solidFill>
              </a:rPr>
              <a:t>Объём в России остаётся сравнительно небольшим. Вклад цифровой экономики в ВВП России оценивается в 2,8%</a:t>
            </a:r>
          </a:p>
          <a:p>
            <a:pPr fontAlgn="base"/>
            <a:r>
              <a:rPr lang="ru-RU" sz="1700" b="1" dirty="0">
                <a:solidFill>
                  <a:srgbClr val="002060"/>
                </a:solidFill>
              </a:rPr>
              <a:t> В цифровой экономике задействованы 2,5 миллиона работников, а общая инфраструктура -- 2000 млрд. рублей</a:t>
            </a:r>
          </a:p>
          <a:p>
            <a:pPr fontAlgn="base">
              <a:spcBef>
                <a:spcPts val="600"/>
              </a:spcBef>
            </a:pPr>
            <a:r>
              <a:rPr lang="ru-RU" sz="1700" b="1" dirty="0">
                <a:solidFill>
                  <a:srgbClr val="002060"/>
                </a:solidFill>
              </a:rPr>
              <a:t>Наибольшее распространение она получила в коммерческой сфере — на её долю приходится 1238 млрд. рублей от общего ВВП. 171 млрд. приносит маркетинг и реклама и 63 млрд. цифровой контент</a:t>
            </a:r>
          </a:p>
        </p:txBody>
      </p:sp>
    </p:spTree>
    <p:extLst>
      <p:ext uri="{BB962C8B-B14F-4D97-AF65-F5344CB8AC3E}">
        <p14:creationId xmlns:p14="http://schemas.microsoft.com/office/powerpoint/2010/main" val="244784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61" y="22690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Программа «Цифровая экономика Российской Федерации»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ru-RU" sz="3200" b="1" dirty="0">
                <a:solidFill>
                  <a:srgbClr val="0070C0"/>
                </a:solidFill>
              </a:rPr>
              <a:t>Основные определения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9122BF-6545-412D-92D3-DC09FE71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9" y="1315262"/>
            <a:ext cx="11197856" cy="5064274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ru-RU" b="1" dirty="0">
                <a:solidFill>
                  <a:srgbClr val="C00000"/>
                </a:solidFill>
              </a:rPr>
              <a:t>Цифровая экономика </a:t>
            </a:r>
            <a:r>
              <a:rPr lang="ru-RU" b="1" dirty="0"/>
              <a:t>— </a:t>
            </a:r>
            <a:r>
              <a:rPr lang="ru-RU" sz="2400" b="1" dirty="0"/>
              <a:t>совокупность общественных отношений, складывающихся при использовании электронных технологий, электронной инфраструктуры и услуг, технологий анализа больших объёмов данных и прогнозирования в целях оптимизации производства, распределения, обмена, потребления и повышения уровня социально-экономического развития государств</a:t>
            </a:r>
          </a:p>
          <a:p>
            <a:pPr algn="just">
              <a:spcBef>
                <a:spcPts val="1200"/>
              </a:spcBef>
            </a:pPr>
            <a:r>
              <a:rPr lang="ru-RU" b="1" dirty="0">
                <a:solidFill>
                  <a:srgbClr val="C00000"/>
                </a:solidFill>
              </a:rPr>
              <a:t>Цифровая трансформация экономики </a:t>
            </a:r>
            <a:r>
              <a:rPr lang="ru-RU" b="1" dirty="0"/>
              <a:t>—</a:t>
            </a:r>
            <a:r>
              <a:rPr lang="ru-RU" sz="2400" b="1" dirty="0"/>
              <a:t>изменение бизнес - модели и бизнес - процессов при помощи новых цифровых технологий, в т.ч. коренные изменения в технологии, культуре, операциях и принципах создания новых продуктов и услуг</a:t>
            </a:r>
          </a:p>
          <a:p>
            <a:pPr algn="just">
              <a:spcBef>
                <a:spcPts val="1200"/>
              </a:spcBef>
            </a:pPr>
            <a:r>
              <a:rPr lang="ru-RU" b="1" dirty="0">
                <a:solidFill>
                  <a:srgbClr val="C00000"/>
                </a:solidFill>
              </a:rPr>
              <a:t>Цифровизация </a:t>
            </a:r>
            <a:r>
              <a:rPr lang="ru-RU" sz="2400" b="1" dirty="0"/>
              <a:t>— системный подход к использованию цифровых ресурсов для повышения производительности труда, конкурентоспособности и экономического развития в целом</a:t>
            </a:r>
          </a:p>
        </p:txBody>
      </p:sp>
    </p:spTree>
    <p:extLst>
      <p:ext uri="{BB962C8B-B14F-4D97-AF65-F5344CB8AC3E}">
        <p14:creationId xmlns:p14="http://schemas.microsoft.com/office/powerpoint/2010/main" val="225603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61" y="22690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Программа «Цифровая экономика Российской Федерации»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ru-RU" sz="3200" b="1" dirty="0">
                <a:solidFill>
                  <a:srgbClr val="0070C0"/>
                </a:solidFill>
              </a:rPr>
              <a:t>Основные определения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9122BF-6545-412D-92D3-DC09FE71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9" y="1315261"/>
            <a:ext cx="11197856" cy="5542739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ru-RU" b="1" dirty="0">
                <a:solidFill>
                  <a:srgbClr val="C00000"/>
                </a:solidFill>
              </a:rPr>
              <a:t>Цифровой двойник</a:t>
            </a:r>
            <a:r>
              <a:rPr lang="ru-RU" b="1" dirty="0"/>
              <a:t>— цифровое представление конкретного физического изделия, группы изделий, механического или технологического процесса, которое полностью повторяет все то, что делает его физический прообраз, начиная от движений и кинематики, и заканчивая представлением его физической среды и текущих условий эксплуатации, включая движение жидкости и газа. При этом информация о состояние физического объекта должна совпадать с информацией, полученной от виртуальных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ru-RU" b="1" dirty="0"/>
          </a:p>
          <a:p>
            <a:pPr algn="just">
              <a:spcBef>
                <a:spcPts val="1200"/>
              </a:spcBef>
            </a:pPr>
            <a:r>
              <a:rPr lang="ru-RU" b="1" dirty="0">
                <a:solidFill>
                  <a:srgbClr val="C00000"/>
                </a:solidFill>
              </a:rPr>
              <a:t>Цифровое предприятие</a:t>
            </a:r>
            <a:r>
              <a:rPr lang="ru-RU" b="1" dirty="0"/>
              <a:t>— организация, которая использует информационные технологии (ИТ) в качестве конкурентного преимущества во всех сферах своей деятельности: производстве, бизнес-процессах, маркетинге и взаимодействии с клиентам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9008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61" y="22690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Программа «Цифровая экономика Российской Федерации»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ru-RU" sz="3200" b="1" dirty="0">
                <a:solidFill>
                  <a:srgbClr val="0070C0"/>
                </a:solidFill>
              </a:rPr>
              <a:t>Основные определения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9122BF-6545-412D-92D3-DC09FE71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9" y="1315262"/>
            <a:ext cx="11197856" cy="531583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rgbClr val="C00000"/>
                </a:solidFill>
              </a:rPr>
              <a:t>Цифровая инфраструктура </a:t>
            </a:r>
            <a:r>
              <a:rPr lang="ru-RU" b="1" dirty="0"/>
              <a:t>—</a:t>
            </a:r>
            <a:r>
              <a:rPr lang="ru-RU" sz="2400" b="1" dirty="0"/>
              <a:t>комплекс технологий и построенных на их основе цифровых продуктов, обеспечивающих вычислительные, телекоммуникационные и сетевые мощности и работающих на цифровой основ</a:t>
            </a:r>
          </a:p>
          <a:p>
            <a:pPr marL="0" indent="0">
              <a:spcBef>
                <a:spcPts val="1200"/>
              </a:spcBef>
              <a:buNone/>
            </a:pPr>
            <a:endParaRPr lang="ru-RU" sz="2400" b="1" dirty="0"/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rgbClr val="C00000"/>
                </a:solidFill>
              </a:rPr>
              <a:t>Цифровая платформа </a:t>
            </a:r>
            <a:r>
              <a:rPr lang="ru-RU" b="1" dirty="0"/>
              <a:t>— </a:t>
            </a:r>
            <a:r>
              <a:rPr lang="ru-RU" sz="2400" b="1" dirty="0"/>
              <a:t>система алгоритмизированных взаимовыгодных взаимоотношений значимого количества независимых участников отрасли экономики (или сферы деятельности), осуществляемых в единой информационной среде, приводящая к снижению транзакционных издержек за счет применения пакета цифровых технологий работы с данными и изменения системы разделения труда</a:t>
            </a:r>
          </a:p>
        </p:txBody>
      </p:sp>
    </p:spTree>
    <p:extLst>
      <p:ext uri="{BB962C8B-B14F-4D97-AF65-F5344CB8AC3E}">
        <p14:creationId xmlns:p14="http://schemas.microsoft.com/office/powerpoint/2010/main" val="65310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61" y="22690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Программа «Цифровая экономика Российской Федерации»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ru-RU" sz="3200" b="1" dirty="0">
                <a:solidFill>
                  <a:srgbClr val="0070C0"/>
                </a:solidFill>
              </a:rPr>
              <a:t>Основные определения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9122BF-6545-412D-92D3-DC09FE71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9" y="1315262"/>
            <a:ext cx="11197856" cy="531583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rgbClr val="C00000"/>
                </a:solidFill>
              </a:rPr>
              <a:t>Цифровой актив </a:t>
            </a:r>
            <a:r>
              <a:rPr lang="ru-RU" b="1" dirty="0"/>
              <a:t>— </a:t>
            </a:r>
          </a:p>
          <a:p>
            <a:pPr lvl="1">
              <a:spcBef>
                <a:spcPts val="1200"/>
              </a:spcBef>
            </a:pPr>
            <a:r>
              <a:rPr lang="ru-RU" b="1" dirty="0"/>
              <a:t>1. Систематизированный, индексированный контент (цифровые фотографии, анимация, видео, музыка и пр.), доступный для применения</a:t>
            </a:r>
          </a:p>
          <a:p>
            <a:pPr lvl="1">
              <a:spcBef>
                <a:spcPts val="1200"/>
              </a:spcBef>
            </a:pPr>
            <a:r>
              <a:rPr lang="ru-RU" b="1" dirty="0"/>
              <a:t>2. Инкапсулированная в сети (Интернет или др.) функциональность</a:t>
            </a:r>
          </a:p>
          <a:p>
            <a:pPr lvl="1">
              <a:spcBef>
                <a:spcPts val="1200"/>
              </a:spcBef>
            </a:pPr>
            <a:r>
              <a:rPr lang="ru-RU" b="1" dirty="0"/>
              <a:t>3. Специфическая форма собственности и ресурсов, в том числе интеллектуальной собственности, инвестиции в которые повышают капитализацию физического актива и обеспечивают рост денежного потока</a:t>
            </a:r>
          </a:p>
          <a:p>
            <a:pPr lvl="1">
              <a:spcBef>
                <a:spcPts val="1200"/>
              </a:spcBef>
            </a:pPr>
            <a:r>
              <a:rPr lang="ru-RU" b="1" dirty="0"/>
              <a:t>4. Совокупность информации в цифровой форме (совокупность цифровых продуктов) о физическом или виртуальном объекте, процессе, субъекте деятельности, физическом лице, которая представляет ценность и может быть использована для извлечения добавленной стоимости</a:t>
            </a:r>
          </a:p>
          <a:p>
            <a:pPr lvl="1">
              <a:spcBef>
                <a:spcPts val="1200"/>
              </a:spcBef>
            </a:pPr>
            <a:r>
              <a:rPr lang="ru-RU" b="1" dirty="0"/>
              <a:t>5. Комплекс цифровых продуктов и инфраструктур, процесс использования и изменения которых приводит к формированию добавленной стоимости и новой ценности, в том числе выраженной в денежной форме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9865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523603" y="322595"/>
            <a:ext cx="11315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Федеральные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проекты (78)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79500"/>
            <a:ext cx="3614397" cy="4214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63393" y="5172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46174" y="6607635"/>
            <a:ext cx="35093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Материалы по состоянию на 7 февраля 2019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2470" y="339992"/>
            <a:ext cx="134830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Национальные</a:t>
            </a:r>
          </a:p>
          <a:p>
            <a:r>
              <a:rPr lang="ru-RU" dirty="0"/>
              <a:t> проекты (</a:t>
            </a:r>
            <a:r>
              <a:rPr lang="en-US" dirty="0"/>
              <a:t>13</a:t>
            </a:r>
            <a:r>
              <a:rPr lang="ru-RU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11967"/>
            <a:ext cx="1219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Национальные проекты. Общие сведения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133" y="330989"/>
            <a:ext cx="97729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Бюджет,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млрд. руб.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09" y="722247"/>
            <a:ext cx="4167241" cy="594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0340" y="486518"/>
            <a:ext cx="394182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Указ Президента РФ «О национальных целях и стратегических задачах развития Российской Федерации на период до 2024 года» от 7 мая 2018 г. № 204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0341" y="1501038"/>
            <a:ext cx="394182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Постановление Правительства РФ «Об организации проектной деятельности в Правительстве Российской Федерации» от 31 октября 2018 г. № 1288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48750" y="822285"/>
            <a:ext cx="3025561" cy="50475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В настоящее время разрабатывается Национальный  проект </a:t>
            </a:r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ru-RU" sz="1400" b="1" dirty="0">
                <a:solidFill>
                  <a:schemeClr val="bg1"/>
                </a:solidFill>
              </a:rPr>
              <a:t>Развитие атомной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 науки, техники и технологий</a:t>
            </a:r>
            <a:r>
              <a:rPr lang="en-US" sz="1400" b="1" dirty="0">
                <a:solidFill>
                  <a:schemeClr val="bg1"/>
                </a:solidFill>
              </a:rPr>
              <a:t>”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В нацпроект войдут четыре федеральных проекта: 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разработка технологий двухкомпонентной атомной энергетики на базе реакторов на быстрых нейтронах</a:t>
            </a:r>
            <a:r>
              <a:rPr lang="en-US" sz="1400" dirty="0">
                <a:solidFill>
                  <a:schemeClr val="bg1"/>
                </a:solidFill>
              </a:rPr>
              <a:t>;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разработка и исследования в области термоядерной науки и технологий</a:t>
            </a:r>
            <a:r>
              <a:rPr lang="en-US" sz="1400" dirty="0">
                <a:solidFill>
                  <a:schemeClr val="bg1"/>
                </a:solidFill>
              </a:rPr>
              <a:t>;</a:t>
            </a:r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создание новых материалов и технологий для перспективных энергетических систем</a:t>
            </a:r>
            <a:r>
              <a:rPr lang="en-US" sz="1400" dirty="0">
                <a:solidFill>
                  <a:schemeClr val="bg1"/>
                </a:solidFill>
              </a:rPr>
              <a:t>;</a:t>
            </a:r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разработка проектов атомных станций малой мощности.</a:t>
            </a:r>
            <a:r>
              <a:rPr lang="ru-RU" sz="1400" b="1" dirty="0">
                <a:solidFill>
                  <a:schemeClr val="bg1"/>
                </a:solidFill>
              </a:rPr>
              <a:t>  </a:t>
            </a:r>
            <a:endParaRPr lang="ru-RU" sz="1400" b="1" u="sng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chittagongit.com/images/green-tick-icon/green-tick-icon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54" y="3619459"/>
            <a:ext cx="452673" cy="4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chittagongit.com/images/green-tick-icon/green-tick-icon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72" y="1075746"/>
            <a:ext cx="452673" cy="4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chittagongit.com/images/green-tick-icon/green-tick-icon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69" y="4708923"/>
            <a:ext cx="452673" cy="4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chittagongit.com/images/green-tick-icon/green-tick-icon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1079385"/>
            <a:ext cx="452673" cy="4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80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3127</Words>
  <Application>Microsoft Office PowerPoint</Application>
  <PresentationFormat>Широкоэкранный</PresentationFormat>
  <Paragraphs>274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ChevinPro</vt:lpstr>
      <vt:lpstr>Open Sans</vt:lpstr>
      <vt:lpstr>ProximaNova</vt:lpstr>
      <vt:lpstr>Roboto</vt:lpstr>
      <vt:lpstr>Тема Office</vt:lpstr>
      <vt:lpstr>Лекция 1. Программа «Цифровая экономика», национальный проект «Экономика данных и цифровая трансформация государства»  и сквозные цифровые технологии</vt:lpstr>
      <vt:lpstr>Программа «Цифровая экономика Российской Федерации». Общие сведения </vt:lpstr>
      <vt:lpstr>Программа «Цифровая экономика Российской Федерации». Сквозные цифровые технологии </vt:lpstr>
      <vt:lpstr>Программа «Цифровая экономика Российской Федерации». Структура программы </vt:lpstr>
      <vt:lpstr>Программа «Цифровая экономика Российской Федерации». Основные определения </vt:lpstr>
      <vt:lpstr>Программа «Цифровая экономика Российской Федерации». Основные определения </vt:lpstr>
      <vt:lpstr>Программа «Цифровая экономика Российской Федерации». Основные определения </vt:lpstr>
      <vt:lpstr>Программа «Цифровая экономика Российской Федерации». Основные определения </vt:lpstr>
      <vt:lpstr>Презентация PowerPoint</vt:lpstr>
      <vt:lpstr>Презентация PowerPoint</vt:lpstr>
      <vt:lpstr>Национальный проект «Цифровая экономика»  </vt:lpstr>
      <vt:lpstr>Результаты реализации национального проекта</vt:lpstr>
      <vt:lpstr>Нацпроект «Экономика данных и цифровая трансформация государства»</vt:lpstr>
      <vt:lpstr>Национальный проект</vt:lpstr>
      <vt:lpstr>Инфраструктура</vt:lpstr>
      <vt:lpstr>Презентация PowerPoint</vt:lpstr>
      <vt:lpstr>Презентация PowerPoint</vt:lpstr>
      <vt:lpstr>Сквозные цифровые технологии</vt:lpstr>
      <vt:lpstr>Сквозная цифровая технология «Новые производственные технологии»</vt:lpstr>
      <vt:lpstr>Сквозная цифровая технология «Квантовые технологии»</vt:lpstr>
      <vt:lpstr>Сквозная цифровая технология «Компоненты робототехникии и сенсорика»</vt:lpstr>
      <vt:lpstr>Сквозная цифровая технология «Компоненты робототехникии и сенсорика»</vt:lpstr>
      <vt:lpstr>Сквозная цифровая технология «Компоненты робототехникии и сенсорика»</vt:lpstr>
      <vt:lpstr>Сквозная цифровая технология «Системы распределенного реестра»</vt:lpstr>
      <vt:lpstr>Сквозная цифровая технология «Системы распределенного реестра»</vt:lpstr>
      <vt:lpstr>Сквозная цифровая технология «Системы распределенного реестра»</vt:lpstr>
      <vt:lpstr>Сквозная цифровая технология «Технологии беспроводной связи»</vt:lpstr>
      <vt:lpstr>Сквозная цифровая технология «Технологии беспроводной связи. Видение - 2025»</vt:lpstr>
      <vt:lpstr>Сквозная цифровая технология «Большие данные»</vt:lpstr>
      <vt:lpstr>Сквозная цифровая технология «Большие данные»</vt:lpstr>
      <vt:lpstr>Сквозная цифровая технология «Большие данные»</vt:lpstr>
      <vt:lpstr>Сквозная цифровая технология «Нейротехнологии и искусственный интеллект»</vt:lpstr>
      <vt:lpstr>Сквозная цифровая технология «Нейротехнологии и искусственный интеллект»</vt:lpstr>
      <vt:lpstr>Субтехнологии</vt:lpstr>
      <vt:lpstr>Сквозная цифровая технология «Технологии виртуальной и дополненной реальности»</vt:lpstr>
      <vt:lpstr>Сквозная цифровая технология «Технологии виртуальной и дополненной реальности»</vt:lpstr>
      <vt:lpstr>Сквозная цифровая технология «Промышленный интернет»</vt:lpstr>
      <vt:lpstr>Сквозная цифровая технология «Промышленный интернет»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Программа «Цифровая экономика» и сквозные цифровые технологии</dc:title>
  <dc:creator>Vasiliy Vasyly</dc:creator>
  <cp:lastModifiedBy>Vasiliy Vasyly</cp:lastModifiedBy>
  <cp:revision>33</cp:revision>
  <dcterms:created xsi:type="dcterms:W3CDTF">2019-02-21T08:08:54Z</dcterms:created>
  <dcterms:modified xsi:type="dcterms:W3CDTF">2024-09-06T14:58:32Z</dcterms:modified>
</cp:coreProperties>
</file>