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508" r:id="rId3"/>
    <p:sldId id="515" r:id="rId4"/>
    <p:sldId id="516" r:id="rId5"/>
    <p:sldId id="517" r:id="rId6"/>
    <p:sldId id="518" r:id="rId7"/>
    <p:sldId id="519" r:id="rId8"/>
    <p:sldId id="521" r:id="rId9"/>
    <p:sldId id="522" r:id="rId10"/>
    <p:sldId id="523" r:id="rId11"/>
    <p:sldId id="520" r:id="rId12"/>
    <p:sldId id="526" r:id="rId13"/>
    <p:sldId id="525" r:id="rId14"/>
    <p:sldId id="524" r:id="rId15"/>
    <p:sldId id="528" r:id="rId16"/>
    <p:sldId id="530" r:id="rId17"/>
    <p:sldId id="533" r:id="rId18"/>
    <p:sldId id="529" r:id="rId19"/>
    <p:sldId id="531" r:id="rId20"/>
    <p:sldId id="52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dAA+u5QeXYO2KG6NlHVgkaMB6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626"/>
    <a:srgbClr val="A75F0A"/>
    <a:srgbClr val="404040"/>
    <a:srgbClr val="7D7D7D"/>
    <a:srgbClr val="CB2727"/>
    <a:srgbClr val="865640"/>
    <a:srgbClr val="3180C1"/>
    <a:srgbClr val="9B8357"/>
    <a:srgbClr val="3949AA"/>
    <a:srgbClr val="5D6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0" autoAdjust="0"/>
    <p:restoredTop sz="86712" autoAdjust="0"/>
  </p:normalViewPr>
  <p:slideViewPr>
    <p:cSldViewPr snapToGrid="0">
      <p:cViewPr varScale="1">
        <p:scale>
          <a:sx n="100" d="100"/>
          <a:sy n="100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33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52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Каждая из упомянутых здесь функций семантически подобна соответствующей ей общей функции и имеет те же самые аргументы, исключая указатель на структуру FILE.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99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Неявное объявление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23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слайда_01" userDrawn="1">
  <p:cSld name="Название слайда_0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orbel"/>
              <a:buNone/>
              <a:defRPr sz="5400" b="1" cap="none">
                <a:solidFill>
                  <a:srgbClr val="5D6C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grpSp>
        <p:nvGrpSpPr>
          <p:cNvPr id="19" name="Google Shape;19;p10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  <a:solidFill>
            <a:srgbClr val="3949AA"/>
          </a:solidFill>
        </p:grpSpPr>
        <p:sp>
          <p:nvSpPr>
            <p:cNvPr id="20" name="Google Shape;20;p1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" name="Google Shape;22;p10"/>
          <p:cNvCxnSpPr/>
          <p:nvPr/>
        </p:nvCxnSpPr>
        <p:spPr>
          <a:xfrm>
            <a:off x="6469778" y="4233582"/>
            <a:ext cx="5017372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Язык Си | Класс робототехники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3288" r="18265" b="4615"/>
          <a:stretch/>
        </p:blipFill>
        <p:spPr bwMode="auto">
          <a:xfrm>
            <a:off x="1315233" y="1152394"/>
            <a:ext cx="4133589" cy="45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userDrawn="1">
  <p:cSld name="Два объекта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47" name="Google Shape;147;p2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20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515938" y="1825625"/>
            <a:ext cx="5503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1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58" name="Google Shape;158;p2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2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E18A-94EF-4B54-867C-665B56E9F23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51971D6-00F7-4903-9697-983F565721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026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>
  <p:cSld name="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79407"/>
            <a:ext cx="11112760" cy="469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11"/>
          <p:cNvGrpSpPr/>
          <p:nvPr/>
        </p:nvGrpSpPr>
        <p:grpSpPr>
          <a:xfrm rot="8650774">
            <a:off x="508752" y="4336092"/>
            <a:ext cx="1905000" cy="2354263"/>
            <a:chOff x="11114088" y="2241550"/>
            <a:chExt cx="1905000" cy="2354263"/>
          </a:xfrm>
        </p:grpSpPr>
        <p:sp>
          <p:nvSpPr>
            <p:cNvPr id="28" name="Google Shape;28;p1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 preserve="1" userDrawn="1">
  <p:cSld name="1_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24891" y="2766219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54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5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9" name="Google Shape;39;p12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40" name="Google Shape;40;p12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preserve="1" userDrawn="1">
  <p:cSld name="1_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3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2">
  <p:cSld name="Заголовок и объект 0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14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3">
  <p:cSld name="Заголовок и объект 0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>
            <a:spLocks noGrp="1"/>
          </p:cNvSpPr>
          <p:nvPr>
            <p:ph type="pic" idx="2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5"/>
          <p:cNvSpPr/>
          <p:nvPr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66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3"/>
          </p:nvPr>
        </p:nvSpPr>
        <p:spPr>
          <a:xfrm>
            <a:off x="3883819" y="1630018"/>
            <a:ext cx="4424362" cy="4373217"/>
          </a:xfrm>
          <a:prstGeom prst="rect">
            <a:avLst/>
          </a:prstGeom>
          <a:solidFill>
            <a:srgbClr val="ACC8DD"/>
          </a:solidFill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body" idx="4"/>
          </p:nvPr>
        </p:nvSpPr>
        <p:spPr>
          <a:xfrm>
            <a:off x="8527490" y="3207024"/>
            <a:ext cx="3445200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5"/>
          </p:nvPr>
        </p:nvSpPr>
        <p:spPr>
          <a:xfrm>
            <a:off x="219126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6"/>
          </p:nvPr>
        </p:nvSpPr>
        <p:spPr>
          <a:xfrm>
            <a:off x="8527124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>
            <a:spLocks noGrp="1"/>
          </p:cNvSpPr>
          <p:nvPr>
            <p:ph type="pic" idx="7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 с изображениями">
  <p:cSld name="Сравнение с изображениями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80934" y="2863158"/>
            <a:ext cx="4074002" cy="284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1309370" y="1903728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3"/>
          </p:nvPr>
        </p:nvSpPr>
        <p:spPr>
          <a:xfrm>
            <a:off x="7327918" y="1648186"/>
            <a:ext cx="4074002" cy="28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4"/>
          </p:nvPr>
        </p:nvSpPr>
        <p:spPr>
          <a:xfrm>
            <a:off x="7475709" y="4963450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>
            <a:spLocks noGrp="1"/>
          </p:cNvSpPr>
          <p:nvPr>
            <p:ph type="pic" idx="5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6"/>
          <p:cNvSpPr/>
          <p:nvPr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>
            <a:spLocks noGrp="1"/>
          </p:cNvSpPr>
          <p:nvPr>
            <p:ph type="pic" idx="6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группы">
  <p:cSld name="Слайд группы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95" name="Google Shape;95;p1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7"/>
          <p:cNvSpPr/>
          <p:nvPr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011967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6850703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9703086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158568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0" name="Google Shape;110;p17"/>
          <p:cNvSpPr>
            <a:spLocks noGrp="1"/>
          </p:cNvSpPr>
          <p:nvPr>
            <p:ph type="pic" idx="2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17"/>
          <p:cNvSpPr>
            <a:spLocks noGrp="1"/>
          </p:cNvSpPr>
          <p:nvPr>
            <p:ph type="pic" idx="3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2" name="Google Shape;112;p17"/>
          <p:cNvSpPr>
            <a:spLocks noGrp="1"/>
          </p:cNvSpPr>
          <p:nvPr>
            <p:ph type="pic" idx="4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3" name="Google Shape;113;p17"/>
          <p:cNvSpPr>
            <a:spLocks noGrp="1"/>
          </p:cNvSpPr>
          <p:nvPr>
            <p:ph type="pic" idx="5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6"/>
          </p:nvPr>
        </p:nvSpPr>
        <p:spPr>
          <a:xfrm>
            <a:off x="524454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7"/>
          </p:nvPr>
        </p:nvSpPr>
        <p:spPr>
          <a:xfrm>
            <a:off x="3377853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8"/>
          </p:nvPr>
        </p:nvSpPr>
        <p:spPr>
          <a:xfrm>
            <a:off x="3377853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9"/>
          </p:nvPr>
        </p:nvSpPr>
        <p:spPr>
          <a:xfrm>
            <a:off x="6216589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3"/>
          </p:nvPr>
        </p:nvSpPr>
        <p:spPr>
          <a:xfrm>
            <a:off x="6216589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4"/>
          </p:nvPr>
        </p:nvSpPr>
        <p:spPr>
          <a:xfrm>
            <a:off x="9068972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5"/>
          </p:nvPr>
        </p:nvSpPr>
        <p:spPr>
          <a:xfrm>
            <a:off x="9068972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5599524" y="2122489"/>
            <a:ext cx="6502008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ru-RU" sz="4800" dirty="0" smtClean="0"/>
              <a:t>Стандартные внешние устройства, подключение файлов</a:t>
            </a:r>
            <a:endParaRPr sz="4800" dirty="0"/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6278778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dirty="0" smtClean="0"/>
              <a:t>Лекция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sz="3200" dirty="0" smtClean="0"/>
              <a:t>- файл, с которого начинается выполнение программы и к которому могут быть подключены дополнительные файлы.</a:t>
            </a:r>
          </a:p>
          <a:p>
            <a:pPr marL="76200" indent="0" algn="just">
              <a:buNone/>
            </a:pPr>
            <a:endParaRPr lang="ru-RU" sz="1400" dirty="0" smtClean="0"/>
          </a:p>
          <a:p>
            <a:pPr marL="76200" indent="0" algn="just">
              <a:buNone/>
            </a:pPr>
            <a:r>
              <a:rPr lang="ru-RU" sz="3200" dirty="0" smtClean="0"/>
              <a:t>Имеет </a:t>
            </a:r>
            <a:r>
              <a:rPr lang="ru-RU" sz="3200" dirty="0"/>
              <a:t>расширение «.</a:t>
            </a:r>
            <a:r>
              <a:rPr lang="en-US" sz="3200" dirty="0"/>
              <a:t>c</a:t>
            </a:r>
            <a:r>
              <a:rPr lang="ru-RU" sz="3200" dirty="0"/>
              <a:t>» или «.</a:t>
            </a:r>
            <a:r>
              <a:rPr lang="en-US" sz="3200" dirty="0" err="1"/>
              <a:t>cpp</a:t>
            </a:r>
            <a:r>
              <a:rPr lang="ru-RU" sz="3200" dirty="0"/>
              <a:t>»</a:t>
            </a:r>
          </a:p>
          <a:p>
            <a:pPr marL="76200" indent="0" algn="just">
              <a:buNone/>
            </a:pPr>
            <a:endParaRPr lang="ru-RU" sz="1400" dirty="0" smtClean="0"/>
          </a:p>
          <a:p>
            <a:pPr marL="76200" indent="0" algn="just">
              <a:buNone/>
            </a:pPr>
            <a:r>
              <a:rPr lang="ru-RU" sz="3200" dirty="0" smtClean="0"/>
              <a:t>Обязан содержать функцию </a:t>
            </a:r>
            <a:r>
              <a:rPr lang="en-US" sz="3200" dirty="0" smtClean="0"/>
              <a:t>main</a:t>
            </a:r>
            <a:endParaRPr lang="ru-RU" sz="32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файл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2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- файл, который содержит функции и структуры, использование которых требуется в основном файле.</a:t>
            </a:r>
          </a:p>
          <a:p>
            <a:pPr marL="76200" indent="0" algn="just">
              <a:buNone/>
            </a:pPr>
            <a:endParaRPr lang="ru-RU" sz="1400" dirty="0" smtClean="0"/>
          </a:p>
          <a:p>
            <a:pPr marL="76200" indent="0" algn="just">
              <a:buNone/>
            </a:pPr>
            <a:r>
              <a:rPr lang="ru-RU" dirty="0"/>
              <a:t>имеет расширение «.</a:t>
            </a:r>
            <a:r>
              <a:rPr lang="en-US" dirty="0"/>
              <a:t>c</a:t>
            </a:r>
            <a:r>
              <a:rPr lang="ru-RU" dirty="0"/>
              <a:t>» или «.</a:t>
            </a:r>
            <a:r>
              <a:rPr lang="en-US" dirty="0" err="1"/>
              <a:t>cpp</a:t>
            </a:r>
            <a:r>
              <a:rPr lang="ru-RU" dirty="0"/>
              <a:t>»</a:t>
            </a:r>
          </a:p>
          <a:p>
            <a:pPr marL="76200" indent="0" algn="just">
              <a:buNone/>
            </a:pPr>
            <a:endParaRPr lang="ru-RU" sz="1400" dirty="0" smtClean="0"/>
          </a:p>
          <a:p>
            <a:pPr marL="76200" indent="0" algn="just">
              <a:buNone/>
            </a:pPr>
            <a:r>
              <a:rPr lang="ru-RU" dirty="0" smtClean="0"/>
              <a:t>К подключаемому файлу могут быть подключены другие подключаемые файлы.</a:t>
            </a:r>
          </a:p>
          <a:p>
            <a:pPr marL="7620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Подключаемый файл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86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- содержит прототипы функций, объявленных в подключаемом файле.</a:t>
            </a:r>
          </a:p>
          <a:p>
            <a:pPr marL="76200" indent="0" algn="just">
              <a:buNone/>
            </a:pPr>
            <a:endParaRPr lang="ru-RU" sz="1200" dirty="0" smtClean="0"/>
          </a:p>
          <a:p>
            <a:pPr marL="76200" indent="0" algn="just">
              <a:buNone/>
            </a:pPr>
            <a:r>
              <a:rPr lang="ru-RU" dirty="0" smtClean="0"/>
              <a:t>Имеет расширение «.</a:t>
            </a:r>
            <a:r>
              <a:rPr lang="en-US" dirty="0" smtClean="0"/>
              <a:t>h</a:t>
            </a:r>
            <a:r>
              <a:rPr lang="ru-RU" dirty="0" smtClean="0"/>
              <a:t>», может содержать прототипы функций из разных файлов.</a:t>
            </a:r>
          </a:p>
          <a:p>
            <a:pPr marL="76200" indent="0" algn="just">
              <a:buNone/>
            </a:pPr>
            <a:endParaRPr lang="ru-RU" sz="1200" dirty="0"/>
          </a:p>
          <a:p>
            <a:pPr marL="76200" indent="0" algn="just">
              <a:buNone/>
            </a:pPr>
            <a:r>
              <a:rPr lang="ru-RU" dirty="0" smtClean="0"/>
              <a:t>Прототипы функций можно также объявить в основном файле до вызова этих функций в коде, в таком случае нет необходимости создавать заголовочный файл.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Заголовочный файл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41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sz="3200" dirty="0"/>
              <a:t>указывают компилятору, какие типы данных должны принимать аргументы функции и какой тип данных возвращает </a:t>
            </a:r>
            <a:r>
              <a:rPr lang="ru-RU" sz="3200" dirty="0" smtClean="0"/>
              <a:t>функция.</a:t>
            </a:r>
          </a:p>
          <a:p>
            <a:pPr marL="76200" indent="0" algn="just">
              <a:buNone/>
            </a:pPr>
            <a:endParaRPr lang="ru-RU" sz="3200" dirty="0"/>
          </a:p>
          <a:p>
            <a:pPr marL="76200" indent="0" algn="just">
              <a:buNone/>
            </a:pPr>
            <a:r>
              <a:rPr lang="ru-RU" sz="3200" dirty="0" smtClean="0"/>
              <a:t>Прототипы </a:t>
            </a:r>
            <a:r>
              <a:rPr lang="ru-RU" sz="3200" dirty="0"/>
              <a:t>функций позволяют вызывать функции в любом месте программы, даже до их определений.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Прототипы функций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2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u-RU" dirty="0" smtClean="0"/>
              <a:t>В основном файле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#include </a:t>
            </a:r>
            <a:r>
              <a:rPr lang="en-US" dirty="0" smtClean="0"/>
              <a:t>"</a:t>
            </a:r>
            <a:r>
              <a:rPr lang="ru-RU" dirty="0" err="1" smtClean="0"/>
              <a:t>доп_файл</a:t>
            </a:r>
            <a:r>
              <a:rPr lang="en-US" dirty="0"/>
              <a:t>.c </a:t>
            </a:r>
            <a:r>
              <a:rPr lang="en-US" dirty="0" smtClean="0"/>
              <a:t>" </a:t>
            </a:r>
            <a:r>
              <a:rPr lang="ru-RU" dirty="0" smtClean="0"/>
              <a:t>или </a:t>
            </a:r>
            <a:r>
              <a:rPr lang="en-US" dirty="0" smtClean="0"/>
              <a:t>#include "</a:t>
            </a:r>
            <a:r>
              <a:rPr lang="ru-RU" dirty="0" err="1" smtClean="0"/>
              <a:t>доп_файл</a:t>
            </a:r>
            <a:r>
              <a:rPr lang="en-US" dirty="0" smtClean="0"/>
              <a:t>.h"</a:t>
            </a:r>
          </a:p>
          <a:p>
            <a:pPr marL="76200" indent="0">
              <a:buNone/>
            </a:pPr>
            <a:endParaRPr lang="en-US" dirty="0" smtClean="0"/>
          </a:p>
          <a:p>
            <a:pPr marL="76200" indent="0">
              <a:buNone/>
            </a:pPr>
            <a:r>
              <a:rPr lang="ru-RU" dirty="0"/>
              <a:t>В </a:t>
            </a:r>
            <a:r>
              <a:rPr lang="ru-RU" dirty="0" smtClean="0"/>
              <a:t>заголовочном файле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#include "</a:t>
            </a:r>
            <a:r>
              <a:rPr lang="ru-RU" dirty="0" err="1"/>
              <a:t>доп_файл</a:t>
            </a:r>
            <a:r>
              <a:rPr lang="en-US" dirty="0"/>
              <a:t>.c " </a:t>
            </a:r>
            <a:r>
              <a:rPr lang="ru-RU" dirty="0"/>
              <a:t>или </a:t>
            </a:r>
            <a:r>
              <a:rPr lang="en-US" dirty="0"/>
              <a:t>#include "</a:t>
            </a:r>
            <a:r>
              <a:rPr lang="ru-RU" dirty="0" err="1"/>
              <a:t>доп_файл</a:t>
            </a:r>
            <a:r>
              <a:rPr lang="en-US" dirty="0"/>
              <a:t>.h"</a:t>
            </a:r>
            <a:endParaRPr lang="ru-RU" dirty="0"/>
          </a:p>
          <a:p>
            <a:pPr marL="7620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96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 заголовочным файлом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12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47650" y="228540"/>
            <a:ext cx="4229100" cy="2646879"/>
            <a:chOff x="457200" y="914340"/>
            <a:chExt cx="4229100" cy="2646879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314450"/>
              <a:ext cx="4229100" cy="2246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hello() {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("Hello world");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func1() {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("func1");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914340"/>
              <a:ext cx="422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/>
                <a:t>additional.c</a:t>
              </a:r>
              <a:endParaRPr lang="ru-RU" sz="20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762375" y="2369524"/>
            <a:ext cx="4229100" cy="2031326"/>
            <a:chOff x="276225" y="881153"/>
            <a:chExt cx="4229100" cy="2031326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276225" y="1281263"/>
              <a:ext cx="4229100" cy="1631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20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additional.c</a:t>
              </a: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test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();</a:t>
              </a:r>
            </a:p>
            <a:p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func1();</a:t>
              </a:r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225" y="881153"/>
              <a:ext cx="42291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/>
                <a:t>additional.h</a:t>
              </a:r>
              <a:endParaRPr lang="ru-RU" sz="20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810500" y="3893196"/>
            <a:ext cx="4229100" cy="2339102"/>
            <a:chOff x="457200" y="914340"/>
            <a:chExt cx="4229100" cy="2339102"/>
          </a:xfrm>
          <a:noFill/>
        </p:grpSpPr>
        <p:sp>
          <p:nvSpPr>
            <p:cNvPr id="13" name="TextBox 12"/>
            <p:cNvSpPr txBox="1"/>
            <p:nvPr/>
          </p:nvSpPr>
          <p:spPr>
            <a:xfrm>
              <a:off x="457200" y="1314450"/>
              <a:ext cx="4229100" cy="1938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20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stdio.h</a:t>
              </a: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20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additional.h</a:t>
              </a: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 main() {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hello();</a:t>
              </a:r>
              <a:endPara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914340"/>
              <a:ext cx="42291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/>
                <a:t>main.c</a:t>
              </a:r>
              <a:endParaRPr lang="ru-RU" sz="2000" dirty="0"/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4552950" y="457200"/>
            <a:ext cx="1504950" cy="2336126"/>
          </a:xfrm>
          <a:custGeom>
            <a:avLst/>
            <a:gdLst>
              <a:gd name="connsiteX0" fmla="*/ 0 w 5486400"/>
              <a:gd name="connsiteY0" fmla="*/ 0 h 5505450"/>
              <a:gd name="connsiteX1" fmla="*/ 4629150 w 5486400"/>
              <a:gd name="connsiteY1" fmla="*/ 1981200 h 5505450"/>
              <a:gd name="connsiteX2" fmla="*/ 5486400 w 5486400"/>
              <a:gd name="connsiteY2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0" h="5505450">
                <a:moveTo>
                  <a:pt x="0" y="0"/>
                </a:moveTo>
                <a:cubicBezTo>
                  <a:pt x="1857375" y="531812"/>
                  <a:pt x="3714750" y="1063625"/>
                  <a:pt x="4629150" y="1981200"/>
                </a:cubicBezTo>
                <a:cubicBezTo>
                  <a:pt x="5543550" y="2898775"/>
                  <a:pt x="5353050" y="4972050"/>
                  <a:pt x="5486400" y="550545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7991475" y="2569579"/>
            <a:ext cx="3009900" cy="2112379"/>
          </a:xfrm>
          <a:custGeom>
            <a:avLst/>
            <a:gdLst>
              <a:gd name="connsiteX0" fmla="*/ 0 w 5486400"/>
              <a:gd name="connsiteY0" fmla="*/ 0 h 5505450"/>
              <a:gd name="connsiteX1" fmla="*/ 4629150 w 5486400"/>
              <a:gd name="connsiteY1" fmla="*/ 1981200 h 5505450"/>
              <a:gd name="connsiteX2" fmla="*/ 5486400 w 5486400"/>
              <a:gd name="connsiteY2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0" h="5505450">
                <a:moveTo>
                  <a:pt x="0" y="0"/>
                </a:moveTo>
                <a:cubicBezTo>
                  <a:pt x="1857375" y="531812"/>
                  <a:pt x="3714750" y="1063625"/>
                  <a:pt x="4629150" y="1981200"/>
                </a:cubicBezTo>
                <a:cubicBezTo>
                  <a:pt x="5543550" y="2898775"/>
                  <a:pt x="5353050" y="4972050"/>
                  <a:pt x="5486400" y="550545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9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00050" y="194845"/>
            <a:ext cx="4229100" cy="1415773"/>
            <a:chOff x="457200" y="914340"/>
            <a:chExt cx="4229100" cy="1415773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314450"/>
              <a:ext cx="4229100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void 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func1() {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("func1");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914340"/>
              <a:ext cx="422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additional1.c</a:t>
              </a:r>
              <a:endParaRPr lang="ru-RU" sz="20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81450" y="1789390"/>
            <a:ext cx="4229100" cy="2031326"/>
            <a:chOff x="276225" y="881153"/>
            <a:chExt cx="4229100" cy="2031326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276225" y="1281263"/>
              <a:ext cx="4229100" cy="1631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additional1.c</a:t>
              </a: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additional2.c</a:t>
              </a: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func1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();</a:t>
              </a:r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</a:t>
              </a: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func2();</a:t>
              </a:r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225" y="881153"/>
              <a:ext cx="42291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additional.h</a:t>
              </a:r>
              <a:endParaRPr lang="ru-RU" sz="20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81450" y="4210050"/>
            <a:ext cx="4229100" cy="2600325"/>
            <a:chOff x="457200" y="914340"/>
            <a:chExt cx="4229100" cy="2646879"/>
          </a:xfrm>
          <a:noFill/>
        </p:grpSpPr>
        <p:sp>
          <p:nvSpPr>
            <p:cNvPr id="13" name="TextBox 12"/>
            <p:cNvSpPr txBox="1"/>
            <p:nvPr/>
          </p:nvSpPr>
          <p:spPr>
            <a:xfrm>
              <a:off x="457200" y="1314450"/>
              <a:ext cx="4229100" cy="2246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20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stdio.h</a:t>
              </a: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20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additional.h</a:t>
              </a: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 main() {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func1();</a:t>
              </a:r>
            </a:p>
            <a:p>
              <a:r>
                <a:rPr lang="en-US" sz="20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func2();</a:t>
              </a:r>
              <a:endPara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914340"/>
              <a:ext cx="42291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main.c</a:t>
              </a:r>
              <a:endParaRPr lang="ru-RU" sz="2000" dirty="0"/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4629150" y="992802"/>
            <a:ext cx="409575" cy="1159848"/>
          </a:xfrm>
          <a:custGeom>
            <a:avLst/>
            <a:gdLst>
              <a:gd name="connsiteX0" fmla="*/ 0 w 5486400"/>
              <a:gd name="connsiteY0" fmla="*/ 0 h 5505450"/>
              <a:gd name="connsiteX1" fmla="*/ 4629150 w 5486400"/>
              <a:gd name="connsiteY1" fmla="*/ 1981200 h 5505450"/>
              <a:gd name="connsiteX2" fmla="*/ 5486400 w 5486400"/>
              <a:gd name="connsiteY2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0" h="5505450">
                <a:moveTo>
                  <a:pt x="0" y="0"/>
                </a:moveTo>
                <a:cubicBezTo>
                  <a:pt x="1857375" y="531812"/>
                  <a:pt x="3714750" y="1063625"/>
                  <a:pt x="4629150" y="1981200"/>
                </a:cubicBezTo>
                <a:cubicBezTo>
                  <a:pt x="5543550" y="2898775"/>
                  <a:pt x="5353050" y="4972050"/>
                  <a:pt x="5486400" y="550545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429500" y="194845"/>
            <a:ext cx="4229100" cy="1415773"/>
            <a:chOff x="457200" y="914340"/>
            <a:chExt cx="4229100" cy="1415773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1314450"/>
              <a:ext cx="4229100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void func2() 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("func1");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914340"/>
              <a:ext cx="422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additional2.c</a:t>
              </a:r>
              <a:endParaRPr lang="ru-RU" sz="2000" dirty="0"/>
            </a:p>
          </p:txBody>
        </p:sp>
      </p:grpSp>
      <p:sp>
        <p:nvSpPr>
          <p:cNvPr id="21" name="Полилиния 20"/>
          <p:cNvSpPr/>
          <p:nvPr/>
        </p:nvSpPr>
        <p:spPr>
          <a:xfrm flipH="1">
            <a:off x="7019924" y="992802"/>
            <a:ext cx="409575" cy="1159848"/>
          </a:xfrm>
          <a:custGeom>
            <a:avLst/>
            <a:gdLst>
              <a:gd name="connsiteX0" fmla="*/ 0 w 5486400"/>
              <a:gd name="connsiteY0" fmla="*/ 0 h 5505450"/>
              <a:gd name="connsiteX1" fmla="*/ 4629150 w 5486400"/>
              <a:gd name="connsiteY1" fmla="*/ 1981200 h 5505450"/>
              <a:gd name="connsiteX2" fmla="*/ 5486400 w 5486400"/>
              <a:gd name="connsiteY2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0" h="5505450">
                <a:moveTo>
                  <a:pt x="0" y="0"/>
                </a:moveTo>
                <a:cubicBezTo>
                  <a:pt x="1857375" y="531812"/>
                  <a:pt x="3714750" y="1063625"/>
                  <a:pt x="4629150" y="1981200"/>
                </a:cubicBezTo>
                <a:cubicBezTo>
                  <a:pt x="5543550" y="2898775"/>
                  <a:pt x="5353050" y="4972050"/>
                  <a:pt x="5486400" y="550545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096000" y="3858816"/>
            <a:ext cx="0" cy="389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94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БЕЗ заголовочного файла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2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19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819150" y="238652"/>
            <a:ext cx="4229100" cy="2646879"/>
            <a:chOff x="457200" y="914340"/>
            <a:chExt cx="4229100" cy="2646879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314450"/>
              <a:ext cx="4229100" cy="2246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hello() {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("Hello world");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func1() {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("func1");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914340"/>
              <a:ext cx="422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/>
                <a:t>additional.c</a:t>
              </a:r>
              <a:endParaRPr lang="ru-RU" sz="20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9150" y="4005969"/>
            <a:ext cx="4229100" cy="2339102"/>
            <a:chOff x="457200" y="914340"/>
            <a:chExt cx="4229100" cy="2339102"/>
          </a:xfrm>
          <a:noFill/>
        </p:grpSpPr>
        <p:sp>
          <p:nvSpPr>
            <p:cNvPr id="13" name="TextBox 12"/>
            <p:cNvSpPr txBox="1"/>
            <p:nvPr/>
          </p:nvSpPr>
          <p:spPr>
            <a:xfrm>
              <a:off x="457200" y="1314450"/>
              <a:ext cx="4229100" cy="1938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20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stdio.h</a:t>
              </a: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additional.c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 main() {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hello();</a:t>
              </a:r>
              <a:endPara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914340"/>
              <a:ext cx="42291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/>
                <a:t>main.c</a:t>
              </a:r>
              <a:endParaRPr lang="ru-RU" sz="20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24725" y="3390416"/>
            <a:ext cx="4229100" cy="2954655"/>
            <a:chOff x="457200" y="914340"/>
            <a:chExt cx="4229100" cy="2954655"/>
          </a:xfrm>
          <a:noFill/>
        </p:grpSpPr>
        <p:sp>
          <p:nvSpPr>
            <p:cNvPr id="18" name="TextBox 17"/>
            <p:cNvSpPr txBox="1"/>
            <p:nvPr/>
          </p:nvSpPr>
          <p:spPr>
            <a:xfrm>
              <a:off x="457200" y="1314450"/>
              <a:ext cx="4229100" cy="2554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20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stdio.h</a:t>
              </a: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additional.c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 hello();</a:t>
              </a:r>
              <a:endPara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 main() {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hello();</a:t>
              </a:r>
              <a:endPara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914340"/>
              <a:ext cx="42291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/>
                <a:t>main.c</a:t>
              </a:r>
              <a:endParaRPr lang="ru-RU" sz="20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24725" y="238652"/>
            <a:ext cx="4229100" cy="2646879"/>
            <a:chOff x="457200" y="914340"/>
            <a:chExt cx="4229100" cy="2646879"/>
          </a:xfrm>
        </p:grpSpPr>
        <p:sp>
          <p:nvSpPr>
            <p:cNvPr id="21" name="TextBox 20"/>
            <p:cNvSpPr txBox="1"/>
            <p:nvPr/>
          </p:nvSpPr>
          <p:spPr>
            <a:xfrm>
              <a:off x="457200" y="1314450"/>
              <a:ext cx="4229100" cy="2246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hello() {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("Hello world");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func1() {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("func1");</a:t>
              </a:r>
            </a:p>
            <a:p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914340"/>
              <a:ext cx="422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/>
                <a:t>additional.c</a:t>
              </a:r>
              <a:endParaRPr lang="ru-RU" sz="2000" dirty="0"/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6096000" y="66675"/>
            <a:ext cx="0" cy="6724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2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Стандартные внешние устройства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60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Скомпилировать основной файл</a:t>
            </a:r>
          </a:p>
          <a:p>
            <a:r>
              <a:rPr lang="ru-RU" dirty="0" smtClean="0"/>
              <a:t>Запустить основной файл </a:t>
            </a:r>
          </a:p>
          <a:p>
            <a:r>
              <a:rPr lang="ru-RU" dirty="0" smtClean="0"/>
              <a:t>С дополнительными файлами ничего делать не нужно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проекта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95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157" y="1449378"/>
            <a:ext cx="11361687" cy="4727585"/>
          </a:xfrm>
        </p:spPr>
        <p:txBody>
          <a:bodyPr/>
          <a:lstStyle/>
          <a:p>
            <a:pPr marL="76200" indent="0" algn="just">
              <a:buNone/>
            </a:pPr>
            <a:r>
              <a:rPr lang="ru-RU" sz="3200" dirty="0" smtClean="0"/>
              <a:t>рассматриваются </a:t>
            </a:r>
            <a:r>
              <a:rPr lang="ru-RU" sz="3200" dirty="0"/>
              <a:t>как специальные файлы</a:t>
            </a:r>
            <a:r>
              <a:rPr lang="ru-RU" sz="3200" dirty="0" smtClean="0"/>
              <a:t>.</a:t>
            </a:r>
          </a:p>
          <a:p>
            <a:pPr marL="76200" indent="0" algn="just">
              <a:buNone/>
            </a:pPr>
            <a:endParaRPr lang="ru-RU" sz="1400" dirty="0" smtClean="0"/>
          </a:p>
          <a:p>
            <a:pPr marL="76200" indent="0" algn="just">
              <a:buNone/>
            </a:pPr>
            <a:r>
              <a:rPr lang="ru-RU" sz="3200" dirty="0" smtClean="0"/>
              <a:t>Для </a:t>
            </a:r>
            <a:r>
              <a:rPr lang="ru-RU" sz="3200" dirty="0"/>
              <a:t>того, чтобы передать данные на одно из таких устройств, достаточно записать их в некоторый стандартный файл. При этом нет необходимости знать </a:t>
            </a:r>
            <a:r>
              <a:rPr lang="ru-RU" sz="3200" dirty="0" smtClean="0"/>
              <a:t>технические </a:t>
            </a:r>
            <a:r>
              <a:rPr lang="ru-RU" sz="3200" dirty="0"/>
              <a:t>характеристики этого устройства, так как все они известны операционной системе.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Внешние устройства последовательного </a:t>
            </a:r>
            <a:r>
              <a:rPr lang="ru-RU" dirty="0" smtClean="0"/>
              <a:t>доступа в 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1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/>
              <a:t>Запуская какую-либо программу, операционная система автоматически открывает (создаёт) пять стандартных файлов для выполнения операций </a:t>
            </a:r>
            <a:r>
              <a:rPr lang="ru-RU" dirty="0" smtClean="0"/>
              <a:t>ввода/вывода</a:t>
            </a:r>
            <a:r>
              <a:rPr lang="en-US" dirty="0" smtClean="0"/>
              <a:t>:</a:t>
            </a:r>
          </a:p>
          <a:p>
            <a:pPr marL="76200" indent="0" fontAlgn="ctr">
              <a:buNone/>
            </a:pPr>
            <a:r>
              <a:rPr lang="en-US" dirty="0" err="1" smtClean="0"/>
              <a:t>stdin</a:t>
            </a:r>
            <a:r>
              <a:rPr lang="en-US" dirty="0" smtClean="0"/>
              <a:t>, </a:t>
            </a:r>
            <a:r>
              <a:rPr lang="en-US" dirty="0" err="1" smtClean="0"/>
              <a:t>stdout</a:t>
            </a:r>
            <a:r>
              <a:rPr lang="en-US" dirty="0" smtClean="0"/>
              <a:t>, </a:t>
            </a:r>
            <a:r>
              <a:rPr lang="en-US" dirty="0" err="1" smtClean="0"/>
              <a:t>stderr</a:t>
            </a:r>
            <a:r>
              <a:rPr lang="en-US" dirty="0" smtClean="0"/>
              <a:t>, </a:t>
            </a:r>
            <a:r>
              <a:rPr lang="en-US" dirty="0" err="1" smtClean="0"/>
              <a:t>stdaux</a:t>
            </a:r>
            <a:r>
              <a:rPr lang="en-US" dirty="0" smtClean="0"/>
              <a:t>, </a:t>
            </a:r>
            <a:r>
              <a:rPr lang="en-US" dirty="0" err="1" smtClean="0"/>
              <a:t>stdprn</a:t>
            </a:r>
            <a:endParaRPr lang="ru-RU" dirty="0"/>
          </a:p>
          <a:p>
            <a:pPr marL="76200" indent="0" algn="just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4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Стандартные операции ввода/вывода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77569"/>
              </p:ext>
            </p:extLst>
          </p:nvPr>
        </p:nvGraphicFramePr>
        <p:xfrm>
          <a:off x="515938" y="1449378"/>
          <a:ext cx="11142219" cy="5165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9344">
                  <a:extLst>
                    <a:ext uri="{9D8B030D-6E8A-4147-A177-3AD203B41FA5}">
                      <a16:colId xmlns:a16="http://schemas.microsoft.com/office/drawing/2014/main" val="1101825274"/>
                    </a:ext>
                  </a:extLst>
                </a:gridCol>
                <a:gridCol w="6521824">
                  <a:extLst>
                    <a:ext uri="{9D8B030D-6E8A-4147-A177-3AD203B41FA5}">
                      <a16:colId xmlns:a16="http://schemas.microsoft.com/office/drawing/2014/main" val="2563338156"/>
                    </a:ext>
                  </a:extLst>
                </a:gridCol>
                <a:gridCol w="2541051">
                  <a:extLst>
                    <a:ext uri="{9D8B030D-6E8A-4147-A177-3AD203B41FA5}">
                      <a16:colId xmlns:a16="http://schemas.microsoft.com/office/drawing/2014/main" val="1345554875"/>
                    </a:ext>
                  </a:extLst>
                </a:gridCol>
              </a:tblGrid>
              <a:tr h="5138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Имя файла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Устройство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Режим</a:t>
                      </a:r>
                      <a:r>
                        <a:rPr lang="ru-RU" sz="2400" baseline="0" dirty="0" smtClean="0"/>
                        <a:t> доступа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7011"/>
                  </a:ext>
                </a:extLst>
              </a:tr>
              <a:tr h="86562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stdin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стандартное устройство ввода (обычно клавиатура терминала)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чтение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9638417"/>
                  </a:ext>
                </a:extLst>
              </a:tr>
              <a:tr h="86562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stdout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стандартное устройство вывода</a:t>
                      </a:r>
                    </a:p>
                    <a:p>
                      <a:pPr algn="just"/>
                      <a:r>
                        <a:rPr lang="ru-RU" sz="2400" dirty="0" smtClean="0"/>
                        <a:t>(обычно экран терминала)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запись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233576"/>
                  </a:ext>
                </a:extLst>
              </a:tr>
              <a:tr h="86562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stderr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стандартное устройство для сообщений об ошибках (обычно экран терминала)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запись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888794"/>
                  </a:ext>
                </a:extLst>
              </a:tr>
              <a:tr h="86562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stdaux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стандартное вспомогательное устройство (обычно устройство, подключенное по последовательному интерфейсу COM1)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чтение/запись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472066"/>
                  </a:ext>
                </a:extLst>
              </a:tr>
              <a:tr h="86562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stdprn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стандартное устройство</a:t>
                      </a:r>
                      <a:r>
                        <a:rPr lang="ru-RU" sz="2400" baseline="0" dirty="0" smtClean="0"/>
                        <a:t> печати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запись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93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88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являются </a:t>
            </a:r>
            <a:r>
              <a:rPr lang="ru-RU" dirty="0"/>
              <a:t>указателями на структуру FILE и их можно использовать на месте параметра </a:t>
            </a:r>
            <a:r>
              <a:rPr lang="ru-RU" dirty="0" err="1"/>
              <a:t>stream</a:t>
            </a:r>
            <a:r>
              <a:rPr lang="ru-RU" dirty="0"/>
              <a:t> во всех функциях </a:t>
            </a:r>
            <a:r>
              <a:rPr lang="ru-RU" dirty="0" smtClean="0"/>
              <a:t>ввода/вывода.</a:t>
            </a:r>
          </a:p>
          <a:p>
            <a:pPr marL="76200" indent="0" algn="just">
              <a:buNone/>
            </a:pPr>
            <a:endParaRPr lang="ru-RU" dirty="0" smtClean="0"/>
          </a:p>
          <a:p>
            <a:pPr marL="7620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удобства работы со стандартными устройствами </a:t>
            </a:r>
            <a:r>
              <a:rPr lang="ru-RU" dirty="0" err="1"/>
              <a:t>stdin</a:t>
            </a:r>
            <a:r>
              <a:rPr lang="ru-RU" dirty="0"/>
              <a:t> и </a:t>
            </a:r>
            <a:r>
              <a:rPr lang="ru-RU" dirty="0" err="1"/>
              <a:t>stdout</a:t>
            </a:r>
            <a:r>
              <a:rPr lang="ru-RU" dirty="0"/>
              <a:t> в состав библиотеки языка Си дополнительно включены функции, специально ориентированные на работу с этими устройствами.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Предопределенные имена специальных файлов</a:t>
            </a:r>
          </a:p>
        </p:txBody>
      </p:sp>
    </p:spTree>
    <p:extLst>
      <p:ext uri="{BB962C8B-B14F-4D97-AF65-F5344CB8AC3E}">
        <p14:creationId xmlns:p14="http://schemas.microsoft.com/office/powerpoint/2010/main" val="160459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69169"/>
              </p:ext>
            </p:extLst>
          </p:nvPr>
        </p:nvGraphicFramePr>
        <p:xfrm>
          <a:off x="345686" y="514382"/>
          <a:ext cx="11165240" cy="5791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5014">
                  <a:extLst>
                    <a:ext uri="{9D8B030D-6E8A-4147-A177-3AD203B41FA5}">
                      <a16:colId xmlns:a16="http://schemas.microsoft.com/office/drawing/2014/main" val="993267833"/>
                    </a:ext>
                  </a:extLst>
                </a:gridCol>
                <a:gridCol w="6743700">
                  <a:extLst>
                    <a:ext uri="{9D8B030D-6E8A-4147-A177-3AD203B41FA5}">
                      <a16:colId xmlns:a16="http://schemas.microsoft.com/office/drawing/2014/main" val="2129127802"/>
                    </a:ext>
                  </a:extLst>
                </a:gridCol>
                <a:gridCol w="2976526">
                  <a:extLst>
                    <a:ext uri="{9D8B030D-6E8A-4147-A177-3AD203B41FA5}">
                      <a16:colId xmlns:a16="http://schemas.microsoft.com/office/drawing/2014/main" val="718604334"/>
                    </a:ext>
                  </a:extLst>
                </a:gridCol>
              </a:tblGrid>
              <a:tr h="96519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Имя функции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Назначение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Эквивалентное</a:t>
                      </a:r>
                    </a:p>
                    <a:p>
                      <a:pPr algn="ctr"/>
                      <a:r>
                        <a:rPr lang="ru-RU" sz="2400" dirty="0" smtClean="0"/>
                        <a:t>обращение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60654"/>
                  </a:ext>
                </a:extLst>
              </a:tr>
              <a:tr h="96519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getch</a:t>
                      </a:r>
                      <a:r>
                        <a:rPr lang="en-US" sz="2400" dirty="0" smtClean="0"/>
                        <a:t>()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читает очередной символ от клавиатуры терминала без эха на экране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нет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0405766"/>
                  </a:ext>
                </a:extLst>
              </a:tr>
              <a:tr h="9651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gets(</a:t>
                      </a:r>
                      <a:r>
                        <a:rPr lang="en-US" sz="2400" dirty="0" err="1" smtClean="0"/>
                        <a:t>str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читает строку символов </a:t>
                      </a:r>
                      <a:r>
                        <a:rPr lang="ru-RU" sz="2400" dirty="0" err="1" smtClean="0"/>
                        <a:t>str</a:t>
                      </a:r>
                      <a:r>
                        <a:rPr lang="ru-RU" sz="2400" dirty="0" smtClean="0"/>
                        <a:t> со стандартного устройства ввода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fgets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str</a:t>
                      </a:r>
                      <a:r>
                        <a:rPr lang="en-US" sz="2400" dirty="0" smtClean="0"/>
                        <a:t>, 256,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 err="1" smtClean="0"/>
                        <a:t>stdin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95820"/>
                  </a:ext>
                </a:extLst>
              </a:tr>
              <a:tr h="9651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puts(</a:t>
                      </a:r>
                      <a:r>
                        <a:rPr lang="en-US" sz="2400" dirty="0" err="1" smtClean="0"/>
                        <a:t>str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копирует строку символов </a:t>
                      </a:r>
                      <a:r>
                        <a:rPr lang="ru-RU" sz="2400" dirty="0" err="1" smtClean="0"/>
                        <a:t>str</a:t>
                      </a:r>
                      <a:r>
                        <a:rPr lang="ru-RU" sz="2400" dirty="0" smtClean="0"/>
                        <a:t> на стандартное устройство вывода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fputs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str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stdout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418980"/>
                  </a:ext>
                </a:extLst>
              </a:tr>
              <a:tr h="96519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scanf</a:t>
                      </a:r>
                      <a:r>
                        <a:rPr lang="en-US" sz="2400" dirty="0" smtClean="0"/>
                        <a:t>(...)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читает форматированные данные со стандартного устройства ввода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fscanf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stdin</a:t>
                      </a:r>
                      <a:r>
                        <a:rPr lang="en-US" sz="2400" dirty="0" smtClean="0"/>
                        <a:t>, ...)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625197"/>
                  </a:ext>
                </a:extLst>
              </a:tr>
              <a:tr h="96519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printf</a:t>
                      </a:r>
                      <a:r>
                        <a:rPr lang="en-US" sz="2400" dirty="0" smtClean="0"/>
                        <a:t>(...)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записывает форматированные данные на стандартное устройство вывода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fprintf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stdout</a:t>
                      </a:r>
                      <a:r>
                        <a:rPr lang="en-US" sz="2400" dirty="0" smtClean="0"/>
                        <a:t>, ...)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14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82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 функций из других файлов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2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улучшение читаемости</a:t>
            </a:r>
            <a:r>
              <a:rPr lang="ru-RU" dirty="0"/>
              <a:t>: </a:t>
            </a:r>
            <a:r>
              <a:rPr lang="ru-RU" dirty="0" smtClean="0"/>
              <a:t>код </a:t>
            </a:r>
            <a:r>
              <a:rPr lang="ru-RU" dirty="0"/>
              <a:t>становится легче </a:t>
            </a:r>
            <a:r>
              <a:rPr lang="ru-RU" dirty="0" smtClean="0"/>
              <a:t>понимать</a:t>
            </a:r>
            <a:r>
              <a:rPr lang="ru-RU" dirty="0"/>
              <a:t>, поскольку логически связанные части помещаются в отдельные модули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повторное </a:t>
            </a:r>
            <a:r>
              <a:rPr lang="ru-RU" dirty="0"/>
              <a:t>использование кода: </a:t>
            </a:r>
            <a:r>
              <a:rPr lang="ru-RU" dirty="0" smtClean="0"/>
              <a:t>модули </a:t>
            </a:r>
            <a:r>
              <a:rPr lang="ru-RU" dirty="0"/>
              <a:t>можно </a:t>
            </a:r>
            <a:r>
              <a:rPr lang="ru-RU" dirty="0" smtClean="0"/>
              <a:t>использовать </a:t>
            </a:r>
            <a:r>
              <a:rPr lang="ru-RU" dirty="0"/>
              <a:t>в других проектах, что экономит время и усилия разработчика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улучшение </a:t>
            </a:r>
            <a:r>
              <a:rPr lang="ru-RU" dirty="0" err="1"/>
              <a:t>поддерживаемости</a:t>
            </a:r>
            <a:r>
              <a:rPr lang="ru-RU" dirty="0"/>
              <a:t>: </a:t>
            </a:r>
            <a:r>
              <a:rPr lang="ru-RU" dirty="0" smtClean="0"/>
              <a:t>когда нужно </a:t>
            </a:r>
            <a:r>
              <a:rPr lang="ru-RU" dirty="0"/>
              <a:t>внести изменения в программу, </a:t>
            </a:r>
            <a:r>
              <a:rPr lang="ru-RU" dirty="0" smtClean="0"/>
              <a:t>проще найти модуль, который нужно изменить.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разделения кода на файлы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513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791</Words>
  <Application>Microsoft Office PowerPoint</Application>
  <PresentationFormat>Широкоэкранный</PresentationFormat>
  <Paragraphs>187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Courier New</vt:lpstr>
      <vt:lpstr>Corbel</vt:lpstr>
      <vt:lpstr>Тема Office</vt:lpstr>
      <vt:lpstr>Стандартные внешние устройства, подключение файлов</vt:lpstr>
      <vt:lpstr>Стандартные внешние устройства</vt:lpstr>
      <vt:lpstr>Внешние устройства последовательного доступа в ОС</vt:lpstr>
      <vt:lpstr>Презентация PowerPoint</vt:lpstr>
      <vt:lpstr>Стандартные операции ввода/вывода</vt:lpstr>
      <vt:lpstr>Предопределенные имена специальных файлов</vt:lpstr>
      <vt:lpstr>Презентация PowerPoint</vt:lpstr>
      <vt:lpstr>Подключение функций из других файлов</vt:lpstr>
      <vt:lpstr>Преимущества разделения кода на файлы:</vt:lpstr>
      <vt:lpstr>Основной файл</vt:lpstr>
      <vt:lpstr>Подключаемый файл</vt:lpstr>
      <vt:lpstr>Заголовочный файл</vt:lpstr>
      <vt:lpstr>Прототипы функций</vt:lpstr>
      <vt:lpstr>Подключение</vt:lpstr>
      <vt:lpstr>Структура С заголовочным файлом</vt:lpstr>
      <vt:lpstr>Презентация PowerPoint</vt:lpstr>
      <vt:lpstr>Презентация PowerPoint</vt:lpstr>
      <vt:lpstr>Структура БЕЗ заголовочного файла</vt:lpstr>
      <vt:lpstr>Презентация PowerPoint</vt:lpstr>
      <vt:lpstr>Запуск проекта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СРЕДЫ РАЗРАБОТКИ</dc:title>
  <dc:creator>Irina</dc:creator>
  <cp:lastModifiedBy>Студент</cp:lastModifiedBy>
  <cp:revision>296</cp:revision>
  <dcterms:created xsi:type="dcterms:W3CDTF">2021-10-03T16:37:32Z</dcterms:created>
  <dcterms:modified xsi:type="dcterms:W3CDTF">2023-12-19T07:21:53Z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