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480" r:id="rId3"/>
    <p:sldId id="481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97" r:id="rId12"/>
    <p:sldId id="505" r:id="rId13"/>
    <p:sldId id="489" r:id="rId14"/>
    <p:sldId id="490" r:id="rId15"/>
    <p:sldId id="491" r:id="rId16"/>
  </p:sldIdLst>
  <p:sldSz cx="12192000" cy="6858000"/>
  <p:notesSz cx="6858000" cy="9144000"/>
  <p:embeddedFontLs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dAA+u5QeXYO2KG6NlHVgkaMB6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626"/>
    <a:srgbClr val="A75F0A"/>
    <a:srgbClr val="404040"/>
    <a:srgbClr val="7D7D7D"/>
    <a:srgbClr val="CB2727"/>
    <a:srgbClr val="865640"/>
    <a:srgbClr val="3180C1"/>
    <a:srgbClr val="9B8357"/>
    <a:srgbClr val="3949AA"/>
    <a:srgbClr val="5D6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0" autoAdjust="0"/>
    <p:restoredTop sz="73953" autoAdjust="0"/>
  </p:normalViewPr>
  <p:slideViewPr>
    <p:cSldViewPr snapToGrid="0">
      <p:cViewPr varScale="1">
        <p:scale>
          <a:sx n="85" d="100"/>
          <a:sy n="85" d="100"/>
        </p:scale>
        <p:origin x="130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633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52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определяет минимальное количество печатаемых цифр в записи целого числа (при использовании символов преобразования i, d, u, o, x или X), количество цифр справа от десятичной точки при печати вещественных чисел (преобразование по форматам f, e, E, g или G) или максимальное количество символов в строке (при выводе по формату s). В случае отсутствия, этот параметр заменяется некоторым стандартным значением, зависящим от типа выводимого элемента 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65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#include 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 {</a:t>
            </a:r>
          </a:p>
          <a:p>
            <a:r>
              <a:rPr lang="en-US" dirty="0" smtClean="0"/>
              <a:t>	FILE *file;</a:t>
            </a:r>
          </a:p>
          <a:p>
            <a:r>
              <a:rPr lang="en-US" dirty="0" smtClean="0"/>
              <a:t>	if ((file = </a:t>
            </a:r>
            <a:r>
              <a:rPr lang="en-US" dirty="0" err="1" smtClean="0"/>
              <a:t>fopen</a:t>
            </a:r>
            <a:r>
              <a:rPr lang="en-US" dirty="0" smtClean="0"/>
              <a:t>("test.txt", "w")) == 0) {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printf</a:t>
            </a:r>
            <a:r>
              <a:rPr lang="en-US" dirty="0" smtClean="0"/>
              <a:t>("Open file error.");</a:t>
            </a:r>
          </a:p>
          <a:p>
            <a:r>
              <a:rPr lang="en-US" dirty="0" smtClean="0"/>
              <a:t>	}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char *</a:t>
            </a:r>
            <a:r>
              <a:rPr lang="en-US" dirty="0" err="1" smtClean="0"/>
              <a:t>arr</a:t>
            </a:r>
            <a:r>
              <a:rPr lang="en-US" dirty="0" smtClean="0"/>
              <a:t> = "Hello"; // {'H', 'e', 'l', 'l', 'o'}</a:t>
            </a:r>
          </a:p>
          <a:p>
            <a:r>
              <a:rPr lang="en-US" dirty="0" smtClean="0"/>
              <a:t>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5; </a:t>
            </a:r>
            <a:r>
              <a:rPr lang="en-US" dirty="0" err="1" smtClean="0"/>
              <a:t>i</a:t>
            </a:r>
            <a:r>
              <a:rPr lang="en-US" dirty="0" smtClean="0"/>
              <a:t>++) {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fputc</a:t>
            </a:r>
            <a:r>
              <a:rPr lang="en-US" dirty="0" smtClean="0"/>
              <a:t>(</a:t>
            </a:r>
            <a:r>
              <a:rPr lang="en-US" dirty="0" err="1" smtClean="0"/>
              <a:t>arr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], file);</a:t>
            </a:r>
          </a:p>
          <a:p>
            <a:r>
              <a:rPr lang="en-US" dirty="0" smtClean="0"/>
              <a:t>	}</a:t>
            </a:r>
          </a:p>
          <a:p>
            <a:r>
              <a:rPr lang="en-US" dirty="0" smtClean="0"/>
              <a:t>}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13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слайда_01" userDrawn="1">
  <p:cSld name="Название слайда_0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343650" y="2173288"/>
            <a:ext cx="5143500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orbel"/>
              <a:buNone/>
              <a:defRPr sz="5400" b="1" cap="none">
                <a:solidFill>
                  <a:srgbClr val="5D6C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grpSp>
        <p:nvGrpSpPr>
          <p:cNvPr id="19" name="Google Shape;19;p10"/>
          <p:cNvGrpSpPr/>
          <p:nvPr/>
        </p:nvGrpSpPr>
        <p:grpSpPr>
          <a:xfrm>
            <a:off x="-1728302" y="-2049517"/>
            <a:ext cx="8917229" cy="10769768"/>
            <a:chOff x="11114088" y="2241550"/>
            <a:chExt cx="1905000" cy="2354263"/>
          </a:xfrm>
          <a:solidFill>
            <a:srgbClr val="3949AA"/>
          </a:solidFill>
        </p:grpSpPr>
        <p:sp>
          <p:nvSpPr>
            <p:cNvPr id="20" name="Google Shape;20;p10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" name="Google Shape;22;p10"/>
          <p:cNvCxnSpPr/>
          <p:nvPr/>
        </p:nvCxnSpPr>
        <p:spPr>
          <a:xfrm>
            <a:off x="6469778" y="4233582"/>
            <a:ext cx="5017372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Picture 2" descr="Язык Си | Класс робототехники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3288" r="18265" b="4615"/>
          <a:stretch/>
        </p:blipFill>
        <p:spPr bwMode="auto">
          <a:xfrm>
            <a:off x="1315233" y="1152394"/>
            <a:ext cx="4133589" cy="452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userDrawn="1">
  <p:cSld name="Два объекта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0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47" name="Google Shape;147;p20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20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515938" y="1825625"/>
            <a:ext cx="5503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1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158" name="Google Shape;158;p2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2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12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E18A-94EF-4B54-867C-665B56E9F237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A51971D6-00F7-4903-9697-983F565721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026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содержимое с изображением">
  <p:cSld name="Заголовок и содержимое с изображением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79407"/>
            <a:ext cx="11112760" cy="469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11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11"/>
          <p:cNvGrpSpPr/>
          <p:nvPr/>
        </p:nvGrpSpPr>
        <p:grpSpPr>
          <a:xfrm rot="8650774">
            <a:off x="508752" y="4336092"/>
            <a:ext cx="1905000" cy="2354263"/>
            <a:chOff x="11114088" y="2241550"/>
            <a:chExt cx="1905000" cy="2354263"/>
          </a:xfrm>
        </p:grpSpPr>
        <p:sp>
          <p:nvSpPr>
            <p:cNvPr id="28" name="Google Shape;28;p11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1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1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1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содержимое с изображением" preserve="1" userDrawn="1">
  <p:cSld name="1_Заголовок и содержимое с изображением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1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524891" y="2766219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54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50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userDrawn="1">
  <p:cSld name="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39" name="Google Shape;39;p12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40" name="Google Shape;40;p12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E0E4DB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49378"/>
            <a:ext cx="11112760" cy="472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preserve="1" userDrawn="1">
  <p:cSld name="1_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;p11"/>
          <p:cNvSpPr txBox="1">
            <a:spLocks noGrp="1"/>
          </p:cNvSpPr>
          <p:nvPr>
            <p:ph type="body" idx="1"/>
          </p:nvPr>
        </p:nvSpPr>
        <p:spPr>
          <a:xfrm>
            <a:off x="538960" y="1449378"/>
            <a:ext cx="11112760" cy="472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33;p11"/>
          <p:cNvSpPr txBox="1">
            <a:spLocks noGrp="1"/>
          </p:cNvSpPr>
          <p:nvPr>
            <p:ph type="title"/>
          </p:nvPr>
        </p:nvSpPr>
        <p:spPr>
          <a:xfrm>
            <a:off x="515938" y="123815"/>
            <a:ext cx="11142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3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2">
  <p:cSld name="Заголовок и объект 0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>
                <a:solidFill>
                  <a:srgbClr val="3949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1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14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lt2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03">
  <p:cSld name="Заголовок и объект 0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>
            <a:spLocks noGrp="1"/>
          </p:cNvSpPr>
          <p:nvPr>
            <p:ph type="pic" idx="2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5"/>
          <p:cNvSpPr/>
          <p:nvPr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19126" y="3207024"/>
            <a:ext cx="3445566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3" name="Google Shape;73;p15"/>
          <p:cNvSpPr>
            <a:spLocks noGrp="1"/>
          </p:cNvSpPr>
          <p:nvPr>
            <p:ph type="pic" idx="3"/>
          </p:nvPr>
        </p:nvSpPr>
        <p:spPr>
          <a:xfrm>
            <a:off x="3883819" y="1630018"/>
            <a:ext cx="4424362" cy="4373217"/>
          </a:xfrm>
          <a:prstGeom prst="rect">
            <a:avLst/>
          </a:prstGeom>
          <a:solidFill>
            <a:srgbClr val="ACC8DD"/>
          </a:solidFill>
          <a:ln>
            <a:noFill/>
          </a:ln>
        </p:spPr>
      </p:sp>
      <p:sp>
        <p:nvSpPr>
          <p:cNvPr id="74" name="Google Shape;74;p15"/>
          <p:cNvSpPr txBox="1">
            <a:spLocks noGrp="1"/>
          </p:cNvSpPr>
          <p:nvPr>
            <p:ph type="body" idx="4"/>
          </p:nvPr>
        </p:nvSpPr>
        <p:spPr>
          <a:xfrm>
            <a:off x="8527490" y="3207024"/>
            <a:ext cx="3445200" cy="250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5"/>
          </p:nvPr>
        </p:nvSpPr>
        <p:spPr>
          <a:xfrm>
            <a:off x="219126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6"/>
          </p:nvPr>
        </p:nvSpPr>
        <p:spPr>
          <a:xfrm>
            <a:off x="8527124" y="2711636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cap="none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>
            <a:spLocks noGrp="1"/>
          </p:cNvSpPr>
          <p:nvPr>
            <p:ph type="pic" idx="7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 с изображениями">
  <p:cSld name="Сравнение с изображениями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80934" y="2863158"/>
            <a:ext cx="4074002" cy="284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1309370" y="1903728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3"/>
          </p:nvPr>
        </p:nvSpPr>
        <p:spPr>
          <a:xfrm>
            <a:off x="7327918" y="1648186"/>
            <a:ext cx="4074002" cy="28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4"/>
          </p:nvPr>
        </p:nvSpPr>
        <p:spPr>
          <a:xfrm>
            <a:off x="7475709" y="4963450"/>
            <a:ext cx="3445566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 cap="none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>
            <a:spLocks noGrp="1"/>
          </p:cNvSpPr>
          <p:nvPr>
            <p:ph type="pic" idx="5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6"/>
          <p:cNvSpPr/>
          <p:nvPr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>
            <a:spLocks noGrp="1"/>
          </p:cNvSpPr>
          <p:nvPr>
            <p:ph type="pic" idx="6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26;p11"/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группы">
  <p:cSld name="Слайд группы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 rot="-2149226">
            <a:off x="7430044" y="-1843127"/>
            <a:ext cx="4436224" cy="5482435"/>
            <a:chOff x="11114088" y="2241550"/>
            <a:chExt cx="1905000" cy="2354263"/>
          </a:xfrm>
        </p:grpSpPr>
        <p:sp>
          <p:nvSpPr>
            <p:cNvPr id="95" name="Google Shape;95;p17"/>
            <p:cNvSpPr/>
            <p:nvPr/>
          </p:nvSpPr>
          <p:spPr>
            <a:xfrm>
              <a:off x="11114088" y="2241550"/>
              <a:ext cx="1905000" cy="2354263"/>
            </a:xfrm>
            <a:custGeom>
              <a:avLst/>
              <a:gdLst/>
              <a:ahLst/>
              <a:cxnLst/>
              <a:rect l="l" t="t" r="r" b="b"/>
              <a:pathLst>
                <a:path w="447" h="553" extrusionOk="0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1412538" y="2590800"/>
              <a:ext cx="835025" cy="1673225"/>
            </a:xfrm>
            <a:custGeom>
              <a:avLst/>
              <a:gdLst/>
              <a:ahLst/>
              <a:cxnLst/>
              <a:rect l="l" t="t" r="r" b="b"/>
              <a:pathLst>
                <a:path w="196" h="393" extrusionOk="0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1728451" y="3071813"/>
              <a:ext cx="306388" cy="719138"/>
            </a:xfrm>
            <a:custGeom>
              <a:avLst/>
              <a:gdLst/>
              <a:ahLst/>
              <a:cxnLst/>
              <a:rect l="l" t="t" r="r" b="b"/>
              <a:pathLst>
                <a:path w="72" h="169" extrusionOk="0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solidFill>
              <a:srgbClr val="DFE4D9">
                <a:alpha val="5294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7"/>
          <p:cNvSpPr/>
          <p:nvPr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dk1">
              <a:alpha val="1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4011967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6850703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9703086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158568" y="1778212"/>
            <a:ext cx="1320476" cy="362088"/>
          </a:xfrm>
          <a:custGeom>
            <a:avLst/>
            <a:gdLst/>
            <a:ahLst/>
            <a:cxnLst/>
            <a:rect l="l" t="t" r="r" b="b"/>
            <a:pathLst>
              <a:path w="1320476" h="362088" extrusionOk="0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/>
          <p:nvPr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5D6C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11363696" y="6455739"/>
            <a:ext cx="294460" cy="1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0" name="Google Shape;110;p17"/>
          <p:cNvSpPr>
            <a:spLocks noGrp="1"/>
          </p:cNvSpPr>
          <p:nvPr>
            <p:ph type="pic" idx="2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Google Shape;111;p17"/>
          <p:cNvSpPr>
            <a:spLocks noGrp="1"/>
          </p:cNvSpPr>
          <p:nvPr>
            <p:ph type="pic" idx="3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2" name="Google Shape;112;p17"/>
          <p:cNvSpPr>
            <a:spLocks noGrp="1"/>
          </p:cNvSpPr>
          <p:nvPr>
            <p:ph type="pic" idx="4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3" name="Google Shape;113;p17"/>
          <p:cNvSpPr>
            <a:spLocks noGrp="1"/>
          </p:cNvSpPr>
          <p:nvPr>
            <p:ph type="pic" idx="5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524454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6"/>
          </p:nvPr>
        </p:nvSpPr>
        <p:spPr>
          <a:xfrm>
            <a:off x="524454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7"/>
          </p:nvPr>
        </p:nvSpPr>
        <p:spPr>
          <a:xfrm>
            <a:off x="3377853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8"/>
          </p:nvPr>
        </p:nvSpPr>
        <p:spPr>
          <a:xfrm>
            <a:off x="3377853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9"/>
          </p:nvPr>
        </p:nvSpPr>
        <p:spPr>
          <a:xfrm>
            <a:off x="6216589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3"/>
          </p:nvPr>
        </p:nvSpPr>
        <p:spPr>
          <a:xfrm>
            <a:off x="6216589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4"/>
          </p:nvPr>
        </p:nvSpPr>
        <p:spPr>
          <a:xfrm>
            <a:off x="9068972" y="4052306"/>
            <a:ext cx="2588705" cy="174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5"/>
          </p:nvPr>
        </p:nvSpPr>
        <p:spPr>
          <a:xfrm>
            <a:off x="9068972" y="3539268"/>
            <a:ext cx="2588705" cy="49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D51"/>
              </a:buClr>
              <a:buSzPts val="1600"/>
              <a:buNone/>
              <a:defRPr sz="1600" b="1" cap="none">
                <a:solidFill>
                  <a:srgbClr val="0D1D5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>
            <a:spLocks noGrp="1"/>
          </p:cNvSpPr>
          <p:nvPr>
            <p:ph type="ctrTitle"/>
          </p:nvPr>
        </p:nvSpPr>
        <p:spPr>
          <a:xfrm>
            <a:off x="5599524" y="2122489"/>
            <a:ext cx="6502008" cy="209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ru-RU" sz="4800" dirty="0" smtClean="0"/>
              <a:t>Чтение из файла 2</a:t>
            </a:r>
            <a:endParaRPr sz="4800" dirty="0"/>
          </a:p>
        </p:txBody>
      </p:sp>
      <p:sp>
        <p:nvSpPr>
          <p:cNvPr id="172" name="Google Shape;172;p1"/>
          <p:cNvSpPr txBox="1">
            <a:spLocks noGrp="1"/>
          </p:cNvSpPr>
          <p:nvPr>
            <p:ph type="subTitle" idx="1"/>
          </p:nvPr>
        </p:nvSpPr>
        <p:spPr>
          <a:xfrm>
            <a:off x="6278778" y="4279971"/>
            <a:ext cx="5143500" cy="50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dirty="0" smtClean="0"/>
              <a:t>Лекция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/>
              <a:t>Дополнительные спецификаторы h, l и L могут быть использованы для задания длины выводимого аргумента (</a:t>
            </a:r>
            <a:r>
              <a:rPr lang="ru-RU" dirty="0" err="1"/>
              <a:t>short</a:t>
            </a:r>
            <a:r>
              <a:rPr lang="ru-RU" dirty="0"/>
              <a:t> или </a:t>
            </a:r>
            <a:r>
              <a:rPr lang="ru-RU" dirty="0" err="1"/>
              <a:t>long</a:t>
            </a:r>
            <a:r>
              <a:rPr lang="ru-RU" dirty="0" smtClean="0"/>
              <a:t>).</a:t>
            </a:r>
          </a:p>
          <a:p>
            <a:pPr marL="76200" indent="0" algn="just">
              <a:buNone/>
            </a:pPr>
            <a:endParaRPr lang="ru-RU" sz="1400" dirty="0"/>
          </a:p>
          <a:p>
            <a:pPr marL="76200" indent="0" algn="just">
              <a:buNone/>
            </a:pPr>
            <a:r>
              <a:rPr lang="ru-RU" dirty="0" smtClean="0"/>
              <a:t>Возвращаемое </a:t>
            </a:r>
            <a:r>
              <a:rPr lang="ru-RU" dirty="0"/>
              <a:t>функцией </a:t>
            </a:r>
            <a:r>
              <a:rPr lang="ru-RU" dirty="0" err="1"/>
              <a:t>fprintf</a:t>
            </a:r>
            <a:r>
              <a:rPr lang="ru-RU" dirty="0"/>
              <a:t> значение равно количеству напечатанных символов</a:t>
            </a:r>
            <a:r>
              <a:rPr lang="ru-RU" dirty="0" smtClean="0"/>
              <a:t>.</a:t>
            </a:r>
            <a:endParaRPr lang="en-US" dirty="0" smtClean="0"/>
          </a:p>
          <a:p>
            <a:pPr marL="76200" indent="0" algn="just">
              <a:buNone/>
            </a:pPr>
            <a:endParaRPr lang="en-US" sz="1600" dirty="0" smtClean="0"/>
          </a:p>
          <a:p>
            <a:pPr marL="76200" indent="0" algn="ctr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 "this is a test %d %f", 10, 20.01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sz="3200" dirty="0"/>
              <a:t>возвращает следующий за текущей позицией символ из входного потока и дает приращение указателю положения в </a:t>
            </a:r>
            <a:r>
              <a:rPr lang="ru-RU" sz="3200" dirty="0" smtClean="0"/>
              <a:t>файле, если файл еще не закончен, иначе возвращает EOF</a:t>
            </a:r>
            <a:endParaRPr lang="en-US" sz="3200" dirty="0" smtClean="0"/>
          </a:p>
          <a:p>
            <a:pPr marL="76200" indent="0" algn="just">
              <a:buNone/>
            </a:pPr>
            <a:endParaRPr lang="ru-RU" sz="3200" dirty="0" smtClean="0"/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while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fgetc</a:t>
            </a:r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!= EOF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ru-RU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("%c",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6200" indent="0" algn="just">
              <a:lnSpc>
                <a:spcPct val="100000"/>
              </a:lnSpc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fgetc</a:t>
            </a:r>
            <a:r>
              <a:rPr lang="en-US" dirty="0"/>
              <a:t>(FILE *stream)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7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/>
              <a:t>записывает символ </a:t>
            </a:r>
            <a:r>
              <a:rPr lang="ru-RU" dirty="0" err="1"/>
              <a:t>ch</a:t>
            </a:r>
            <a:r>
              <a:rPr lang="ru-RU" dirty="0"/>
              <a:t> в указанный поток в позицию, соответствующую текуще­му значению указателя положения в файле, а затем дает приращение указателю положения в файле</a:t>
            </a:r>
            <a:r>
              <a:rPr lang="ru-RU" dirty="0" smtClean="0"/>
              <a:t>.</a:t>
            </a:r>
            <a:endParaRPr lang="en-US" dirty="0" smtClean="0"/>
          </a:p>
          <a:p>
            <a:pPr marL="76200" indent="0" algn="just">
              <a:buNone/>
            </a:pPr>
            <a:endParaRPr lang="en-US" dirty="0" smtClean="0"/>
          </a:p>
          <a:p>
            <a:pPr marL="76200" indent="0" algn="just">
              <a:buNone/>
            </a:pPr>
            <a:r>
              <a:rPr lang="ru-RU" dirty="0" smtClean="0"/>
              <a:t>Возвращает </a:t>
            </a:r>
            <a:r>
              <a:rPr lang="ru-RU" dirty="0"/>
              <a:t>значение записанного символа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 smtClean="0"/>
              <a:t>fputc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, </a:t>
            </a:r>
            <a:r>
              <a:rPr lang="en-US" dirty="0"/>
              <a:t>FILE *stream)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4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ru-RU" dirty="0" smtClean="0"/>
              <a:t>Перемещает </a:t>
            </a:r>
            <a:r>
              <a:rPr lang="ru-RU" dirty="0"/>
              <a:t>указатель текущей позиции файла на </a:t>
            </a:r>
            <a:r>
              <a:rPr lang="ru-RU" dirty="0" err="1"/>
              <a:t>offset</a:t>
            </a:r>
            <a:r>
              <a:rPr lang="ru-RU" dirty="0"/>
              <a:t> байт вперед или назад относительного заданного параметром </a:t>
            </a:r>
            <a:r>
              <a:rPr lang="ru-RU" dirty="0" err="1"/>
              <a:t>origin</a:t>
            </a:r>
            <a:r>
              <a:rPr lang="ru-RU" dirty="0"/>
              <a:t> начала отсчета. </a:t>
            </a:r>
            <a:r>
              <a:rPr lang="ru-RU" dirty="0" err="1"/>
              <a:t>origin</a:t>
            </a:r>
            <a:r>
              <a:rPr lang="ru-RU" dirty="0"/>
              <a:t> может быть одной из следующих </a:t>
            </a:r>
            <a:r>
              <a:rPr lang="ru-RU" dirty="0" smtClean="0"/>
              <a:t>констант:</a:t>
            </a:r>
          </a:p>
          <a:p>
            <a:pPr marL="76200" indent="0">
              <a:buNone/>
            </a:pPr>
            <a:r>
              <a:rPr lang="ru-RU" dirty="0" smtClean="0"/>
              <a:t>SEEK_SET </a:t>
            </a:r>
            <a:r>
              <a:rPr lang="ru-RU" dirty="0"/>
              <a:t>- начало </a:t>
            </a:r>
            <a:r>
              <a:rPr lang="ru-RU" dirty="0" smtClean="0"/>
              <a:t>файла</a:t>
            </a:r>
          </a:p>
          <a:p>
            <a:pPr marL="76200" indent="0">
              <a:buNone/>
            </a:pPr>
            <a:r>
              <a:rPr lang="ru-RU" dirty="0" smtClean="0"/>
              <a:t>SEEK_CUR </a:t>
            </a:r>
            <a:r>
              <a:rPr lang="ru-RU" dirty="0"/>
              <a:t>- текущая позиция </a:t>
            </a:r>
            <a:r>
              <a:rPr lang="ru-RU" dirty="0" smtClean="0"/>
              <a:t>указателя</a:t>
            </a:r>
          </a:p>
          <a:p>
            <a:pPr marL="76200" indent="0">
              <a:buNone/>
            </a:pPr>
            <a:r>
              <a:rPr lang="ru-RU" dirty="0" smtClean="0"/>
              <a:t>SEEK_END </a:t>
            </a:r>
            <a:r>
              <a:rPr lang="ru-RU" dirty="0"/>
              <a:t>- конец файла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fseek</a:t>
            </a:r>
            <a:r>
              <a:rPr lang="en-US" dirty="0"/>
              <a:t>(FILE *stream, long offset, </a:t>
            </a:r>
            <a:r>
              <a:rPr lang="en-US" dirty="0" err="1"/>
              <a:t>int</a:t>
            </a:r>
            <a:r>
              <a:rPr lang="en-US" dirty="0"/>
              <a:t> origin)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1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является </a:t>
            </a:r>
            <a:r>
              <a:rPr lang="ru-RU" dirty="0"/>
              <a:t>позиционирование указателя за пределами конца файла, однако его перемещение за начало файла приводит к </a:t>
            </a:r>
            <a:r>
              <a:rPr lang="ru-RU" dirty="0" smtClean="0"/>
              <a:t>ошибке.</a:t>
            </a:r>
          </a:p>
          <a:p>
            <a:pPr marL="76200" indent="0" algn="just">
              <a:buNone/>
            </a:pPr>
            <a:endParaRPr lang="ru-RU" dirty="0" smtClean="0"/>
          </a:p>
          <a:p>
            <a:pPr marL="76200" indent="0" algn="just">
              <a:buNone/>
            </a:pPr>
            <a:r>
              <a:rPr lang="ru-RU" dirty="0" smtClean="0"/>
              <a:t>Возвращает </a:t>
            </a:r>
            <a:r>
              <a:rPr lang="ru-RU" dirty="0"/>
              <a:t>0 при нормальном завершении операции и отличное от 0 число в противном случае</a:t>
            </a:r>
            <a:r>
              <a:rPr lang="ru-RU" dirty="0" smtClean="0"/>
              <a:t>.</a:t>
            </a:r>
            <a:endParaRPr lang="en-US" dirty="0" smtClean="0"/>
          </a:p>
          <a:p>
            <a:pPr marL="76200" indent="0" algn="ctr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fseek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(mf,5,SEEK_SET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Допустимым</a:t>
            </a:r>
          </a:p>
        </p:txBody>
      </p:sp>
    </p:spTree>
    <p:extLst>
      <p:ext uri="{BB962C8B-B14F-4D97-AF65-F5344CB8AC3E}">
        <p14:creationId xmlns:p14="http://schemas.microsoft.com/office/powerpoint/2010/main" val="236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ru-RU" dirty="0"/>
              <a:t>Устанавливает указатель текущей позиции на начало </a:t>
            </a:r>
            <a:r>
              <a:rPr lang="ru-RU" dirty="0" smtClean="0"/>
              <a:t>файла.</a:t>
            </a:r>
          </a:p>
          <a:p>
            <a:pPr marL="76200" indent="0">
              <a:buNone/>
            </a:pPr>
            <a:endParaRPr lang="ru-RU" sz="600" dirty="0"/>
          </a:p>
          <a:p>
            <a:pPr marL="76200" indent="0">
              <a:buNone/>
            </a:pPr>
            <a:r>
              <a:rPr lang="ru-RU" dirty="0" smtClean="0"/>
              <a:t>Ничего </a:t>
            </a:r>
            <a:r>
              <a:rPr lang="ru-RU" dirty="0"/>
              <a:t>не возвращает</a:t>
            </a:r>
            <a:r>
              <a:rPr lang="ru-RU" dirty="0" smtClean="0"/>
              <a:t>.</a:t>
            </a:r>
            <a:endParaRPr lang="en-US" dirty="0" smtClean="0"/>
          </a:p>
          <a:p>
            <a:pPr marL="76200" indent="0">
              <a:buNone/>
            </a:pPr>
            <a:endParaRPr lang="ru-RU" dirty="0" smtClean="0"/>
          </a:p>
          <a:p>
            <a:pPr marL="76200" indent="0">
              <a:lnSpc>
                <a:spcPct val="100000"/>
              </a:lnSpc>
              <a:buNone/>
            </a:pP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/* чтение один раз */</a:t>
            </a:r>
            <a:b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while(!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 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("%c",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rewind(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чтение второй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раза */</a:t>
            </a:r>
            <a:b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while(!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("%c",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void rewind(FILE *stream)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4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/>
              <a:t>З</a:t>
            </a:r>
            <a:r>
              <a:rPr lang="ru-RU" dirty="0" smtClean="0"/>
              <a:t>аписывает </a:t>
            </a:r>
            <a:r>
              <a:rPr lang="ru-RU" dirty="0"/>
              <a:t>форматированные данные в </a:t>
            </a:r>
            <a:r>
              <a:rPr lang="ru-RU" b="1" dirty="0"/>
              <a:t>выходной</a:t>
            </a:r>
            <a:r>
              <a:rPr lang="ru-RU" dirty="0"/>
              <a:t> поток. Строка управления форматом (</a:t>
            </a:r>
            <a:r>
              <a:rPr lang="ru-RU" dirty="0" err="1"/>
              <a:t>fstring</a:t>
            </a:r>
            <a:r>
              <a:rPr lang="ru-RU" dirty="0"/>
              <a:t>) определяет способ преобразования данных при </a:t>
            </a:r>
            <a:r>
              <a:rPr lang="ru-RU" b="1" dirty="0" smtClean="0"/>
              <a:t>выводе</a:t>
            </a:r>
            <a:r>
              <a:rPr lang="ru-RU" dirty="0" smtClean="0"/>
              <a:t>.</a:t>
            </a:r>
          </a:p>
          <a:p>
            <a:pPr marL="76200" indent="0" algn="just">
              <a:buNone/>
            </a:pPr>
            <a:r>
              <a:rPr lang="ru-RU" dirty="0" smtClean="0"/>
              <a:t>Она </a:t>
            </a:r>
            <a:r>
              <a:rPr lang="ru-RU" dirty="0"/>
              <a:t>может включать в себя обычные символы, копируемые в выходной поток как есть, </a:t>
            </a:r>
            <a:r>
              <a:rPr lang="ru-RU" dirty="0" err="1" smtClean="0"/>
              <a:t>Esc</a:t>
            </a:r>
            <a:r>
              <a:rPr lang="ru-RU" dirty="0" smtClean="0"/>
              <a:t>-последовательности </a:t>
            </a:r>
            <a:r>
              <a:rPr lang="ru-RU" dirty="0"/>
              <a:t>и спецификации </a:t>
            </a:r>
            <a:r>
              <a:rPr lang="ru-RU" dirty="0" smtClean="0"/>
              <a:t>формата. "</a:t>
            </a:r>
            <a:r>
              <a:rPr lang="en-US" dirty="0" smtClean="0"/>
              <a:t>argument</a:t>
            </a:r>
            <a:r>
              <a:rPr lang="ru-RU" dirty="0" smtClean="0"/>
              <a:t>" </a:t>
            </a:r>
            <a:r>
              <a:rPr lang="en-US" dirty="0" smtClean="0"/>
              <a:t>- </a:t>
            </a:r>
            <a:r>
              <a:rPr lang="ru-RU" dirty="0" smtClean="0"/>
              <a:t>переменны</a:t>
            </a:r>
            <a:r>
              <a:rPr lang="ru-RU" dirty="0"/>
              <a:t>е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smtClean="0"/>
              <a:t>указатели, задающие </a:t>
            </a:r>
            <a:r>
              <a:rPr lang="ru-RU" dirty="0"/>
              <a:t>набор выводимых значений.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fprintf</a:t>
            </a:r>
            <a:r>
              <a:rPr lang="en-US" dirty="0" smtClean="0"/>
              <a:t>(FILE *stream, </a:t>
            </a:r>
            <a:r>
              <a:rPr lang="en-US" dirty="0" err="1" smtClean="0"/>
              <a:t>const</a:t>
            </a:r>
            <a:r>
              <a:rPr lang="en-US" dirty="0" smtClean="0"/>
              <a:t> char *</a:t>
            </a:r>
            <a:r>
              <a:rPr lang="en-US" dirty="0" err="1" smtClean="0"/>
              <a:t>fstring</a:t>
            </a:r>
            <a:r>
              <a:rPr lang="en-US" dirty="0" smtClean="0"/>
              <a:t> &lt;, argument ...&gt;)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6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b="1" dirty="0" smtClean="0"/>
              <a:t>%</a:t>
            </a:r>
            <a:r>
              <a:rPr lang="en-US" b="1" dirty="0" smtClean="0"/>
              <a:t>&lt;flags&gt;&lt;width&gt;&lt;.precision&gt;&lt;</a:t>
            </a:r>
            <a:r>
              <a:rPr lang="en-US" b="1" dirty="0" err="1" smtClean="0"/>
              <a:t>h|l|L</a:t>
            </a:r>
            <a:r>
              <a:rPr lang="en-US" b="1" dirty="0" smtClean="0"/>
              <a:t>&gt;type</a:t>
            </a:r>
          </a:p>
          <a:p>
            <a:pPr marL="76200" indent="0" algn="just">
              <a:buNone/>
            </a:pPr>
            <a:endParaRPr lang="en-US" dirty="0" smtClean="0"/>
          </a:p>
          <a:p>
            <a:pPr marL="76200" indent="0" algn="just">
              <a:buNone/>
            </a:pPr>
            <a:r>
              <a:rPr lang="ru-RU" dirty="0" smtClean="0"/>
              <a:t>Символ преобразования (</a:t>
            </a:r>
            <a:r>
              <a:rPr lang="ru-RU" dirty="0" err="1" smtClean="0"/>
              <a:t>type</a:t>
            </a:r>
            <a:r>
              <a:rPr lang="ru-RU" dirty="0" smtClean="0"/>
              <a:t>), определяет тип очередного элемента данных, записываемого в выходной поток и может быть одним из следующих:</a:t>
            </a:r>
            <a:endParaRPr lang="en-US" dirty="0" smtClean="0"/>
          </a:p>
          <a:p>
            <a:pPr marL="76200" indent="0" algn="just">
              <a:buNone/>
            </a:pPr>
            <a:endParaRPr lang="en-US" dirty="0"/>
          </a:p>
          <a:p>
            <a:pPr marL="76200" indent="0" algn="just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Спецификация формата в общем случае имеет вид:</a:t>
            </a:r>
          </a:p>
        </p:txBody>
      </p:sp>
    </p:spTree>
    <p:extLst>
      <p:ext uri="{BB962C8B-B14F-4D97-AF65-F5344CB8AC3E}">
        <p14:creationId xmlns:p14="http://schemas.microsoft.com/office/powerpoint/2010/main" val="23697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10935"/>
              </p:ext>
            </p:extLst>
          </p:nvPr>
        </p:nvGraphicFramePr>
        <p:xfrm>
          <a:off x="222113" y="441960"/>
          <a:ext cx="11747775" cy="5974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2626">
                  <a:extLst>
                    <a:ext uri="{9D8B030D-6E8A-4147-A177-3AD203B41FA5}">
                      <a16:colId xmlns:a16="http://schemas.microsoft.com/office/drawing/2014/main" val="2221928108"/>
                    </a:ext>
                  </a:extLst>
                </a:gridCol>
                <a:gridCol w="4373794">
                  <a:extLst>
                    <a:ext uri="{9D8B030D-6E8A-4147-A177-3AD203B41FA5}">
                      <a16:colId xmlns:a16="http://schemas.microsoft.com/office/drawing/2014/main" val="3853018729"/>
                    </a:ext>
                  </a:extLst>
                </a:gridCol>
                <a:gridCol w="5501355">
                  <a:extLst>
                    <a:ext uri="{9D8B030D-6E8A-4147-A177-3AD203B41FA5}">
                      <a16:colId xmlns:a16="http://schemas.microsoft.com/office/drawing/2014/main" val="2050759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Символ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Аргумент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Формат вывода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10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d, </a:t>
                      </a:r>
                      <a:r>
                        <a:rPr lang="en-US" sz="1800" dirty="0" err="1" smtClean="0"/>
                        <a:t>i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целое число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десятичное целое со знаком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72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целое число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восьмеричное целое без знака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577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целое число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шестнадцатеричное целое без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знака, использующее </a:t>
                      </a:r>
                      <a:r>
                        <a:rPr lang="en-US" sz="1800" dirty="0" smtClean="0"/>
                        <a:t>“</a:t>
                      </a:r>
                      <a:r>
                        <a:rPr lang="ru-RU" sz="1800" dirty="0" err="1" smtClean="0"/>
                        <a:t>abcdef</a:t>
                      </a:r>
                      <a:r>
                        <a:rPr lang="en-US" sz="1800" dirty="0" smtClean="0"/>
                        <a:t>”</a:t>
                      </a:r>
                      <a:r>
                        <a:rPr lang="ru-RU" sz="1800" dirty="0" smtClean="0"/>
                        <a:t>;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59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целое число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шестнадцатеричное целое без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знака, использующее </a:t>
                      </a:r>
                      <a:r>
                        <a:rPr lang="en-US" sz="1800" dirty="0" smtClean="0"/>
                        <a:t>“</a:t>
                      </a:r>
                      <a:r>
                        <a:rPr lang="ru-RU" sz="1800" dirty="0" smtClean="0"/>
                        <a:t>ABCDEF</a:t>
                      </a:r>
                      <a:r>
                        <a:rPr lang="en-US" sz="1800" dirty="0" smtClean="0"/>
                        <a:t>”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76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целое число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десятичное целое без знака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2801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вещественное число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вещественное число со знаком с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фиксированной точкой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42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e, E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вещественное число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вещественное число со знаком в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экспоненциальной форме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01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g, G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вещественное число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вещественное число со знаком в</a:t>
                      </a:r>
                    </a:p>
                    <a:p>
                      <a:r>
                        <a:rPr lang="ru-RU" sz="1800" dirty="0" smtClean="0"/>
                        <a:t>экспоненциальной форме или с</a:t>
                      </a:r>
                    </a:p>
                    <a:p>
                      <a:r>
                        <a:rPr lang="ru-RU" sz="1800" dirty="0" smtClean="0"/>
                        <a:t>фиксированной точкой в</a:t>
                      </a:r>
                    </a:p>
                    <a:p>
                      <a:r>
                        <a:rPr lang="ru-RU" sz="1800" dirty="0" smtClean="0"/>
                        <a:t>зависимости от величины порядка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43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символ </a:t>
                      </a:r>
                      <a:r>
                        <a:rPr lang="en-US" sz="1800" dirty="0" smtClean="0"/>
                        <a:t>ASCII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отдельный символ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28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указатель типа</a:t>
                      </a:r>
                      <a:r>
                        <a:rPr lang="en-US" sz="1800" dirty="0" smtClean="0"/>
                        <a:t> char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строка символов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106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Позволяют </a:t>
            </a:r>
            <a:r>
              <a:rPr lang="ru-RU" dirty="0"/>
              <a:t>управлять размещением выводимой информации в пределах поля, заданного параметром </a:t>
            </a:r>
            <a:r>
              <a:rPr lang="ru-RU" dirty="0" err="1"/>
              <a:t>width</a:t>
            </a:r>
            <a:r>
              <a:rPr lang="ru-RU" dirty="0"/>
              <a:t>, а также определяют способ вывода чисел со </a:t>
            </a:r>
            <a:r>
              <a:rPr lang="ru-RU" dirty="0" smtClean="0"/>
              <a:t>знаком.</a:t>
            </a:r>
            <a:endParaRPr lang="en-US" dirty="0" smtClean="0"/>
          </a:p>
          <a:p>
            <a:pPr marL="76200" indent="0" algn="just">
              <a:buNone/>
            </a:pPr>
            <a:r>
              <a:rPr lang="ru-RU" dirty="0" smtClean="0"/>
              <a:t>Знак </a:t>
            </a:r>
            <a:r>
              <a:rPr lang="ru-RU" dirty="0"/>
              <a:t>минус (-) в этом случае требует выравнивания печатаемых символов по левой границе поля </a:t>
            </a:r>
            <a:r>
              <a:rPr lang="ru-RU" dirty="0" err="1"/>
              <a:t>width</a:t>
            </a:r>
            <a:r>
              <a:rPr lang="ru-RU" dirty="0"/>
              <a:t>, а знак плюс (+) заставляет выводить со знаком (+ или -) как положительные, так и отрицательные числа.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Символы, занимающие поле </a:t>
            </a:r>
            <a:r>
              <a:rPr lang="ru-RU" dirty="0" err="1"/>
              <a:t>flags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4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Может </a:t>
            </a:r>
            <a:r>
              <a:rPr lang="ru-RU" dirty="0"/>
              <a:t>использоваться для вывода начального нуля в восьмеричном формате и пары 0x или 0X в шестнадцатеричном формате, а также для обязательной печати десятичной точки при выводе вещественных чисел даже при нулевом значении поля </a:t>
            </a:r>
            <a:r>
              <a:rPr lang="ru-RU" dirty="0" err="1"/>
              <a:t>precision</a:t>
            </a:r>
            <a:r>
              <a:rPr lang="ru-RU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Дополнительный флаг в виде знака номера (#)</a:t>
            </a:r>
          </a:p>
        </p:txBody>
      </p:sp>
    </p:spTree>
    <p:extLst>
      <p:ext uri="{BB962C8B-B14F-4D97-AF65-F5344CB8AC3E}">
        <p14:creationId xmlns:p14="http://schemas.microsoft.com/office/powerpoint/2010/main" val="26065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Целое </a:t>
            </a:r>
            <a:r>
              <a:rPr lang="ru-RU" dirty="0"/>
              <a:t>положительное десятичное число, определяющее минимальное количество позиций, отводимых под соответствующий элемент данных в выходном </a:t>
            </a:r>
            <a:r>
              <a:rPr lang="ru-RU" dirty="0" smtClean="0"/>
              <a:t>потоке.</a:t>
            </a:r>
          </a:p>
          <a:p>
            <a:pPr marL="76200" indent="0" algn="just">
              <a:buNone/>
            </a:pPr>
            <a:r>
              <a:rPr lang="ru-RU" dirty="0" smtClean="0"/>
              <a:t>Если </a:t>
            </a:r>
            <a:r>
              <a:rPr lang="ru-RU" dirty="0"/>
              <a:t>количество символов в выводимом значении меньше </a:t>
            </a:r>
            <a:r>
              <a:rPr lang="ru-RU" dirty="0" err="1"/>
              <a:t>width</a:t>
            </a:r>
            <a:r>
              <a:rPr lang="ru-RU" dirty="0"/>
              <a:t>, то осуществляется его расширение пробелами слева или справа в зависимости от значения поля </a:t>
            </a:r>
            <a:r>
              <a:rPr lang="ru-RU" dirty="0" err="1"/>
              <a:t>flags</a:t>
            </a:r>
            <a:r>
              <a:rPr lang="ru-RU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Параметр </a:t>
            </a:r>
            <a:r>
              <a:rPr lang="en-US" dirty="0"/>
              <a:t>width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ru-RU" dirty="0"/>
              <a:t>Н</a:t>
            </a:r>
            <a:r>
              <a:rPr lang="ru-RU" dirty="0" smtClean="0"/>
              <a:t>еобходимо </a:t>
            </a:r>
            <a:r>
              <a:rPr lang="ru-RU" dirty="0"/>
              <a:t>к параметру </a:t>
            </a:r>
            <a:r>
              <a:rPr lang="ru-RU" dirty="0" err="1"/>
              <a:t>width</a:t>
            </a:r>
            <a:r>
              <a:rPr lang="ru-RU" dirty="0"/>
              <a:t> добавить </a:t>
            </a:r>
            <a:r>
              <a:rPr lang="ru-RU" dirty="0" smtClean="0"/>
              <a:t>префикс</a:t>
            </a:r>
            <a:r>
              <a:rPr lang="ru-RU" dirty="0"/>
              <a:t> </a:t>
            </a:r>
            <a:r>
              <a:rPr lang="ru-RU" dirty="0" smtClean="0"/>
              <a:t>"0".</a:t>
            </a:r>
          </a:p>
          <a:p>
            <a:pPr marL="76200" indent="0">
              <a:buNone/>
            </a:pPr>
            <a:endParaRPr lang="ru-RU" dirty="0" smtClean="0"/>
          </a:p>
          <a:p>
            <a:pPr marL="76200" indent="0">
              <a:buNone/>
            </a:pPr>
            <a:r>
              <a:rPr lang="ru-RU" dirty="0" smtClean="0"/>
              <a:t>При </a:t>
            </a:r>
            <a:r>
              <a:rPr lang="ru-RU" dirty="0"/>
              <a:t>отсутствии этого параметра в строке формата он автоматически получает некоторое стандартное значение.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замены пробелов на нули</a:t>
            </a:r>
          </a:p>
        </p:txBody>
      </p:sp>
    </p:spTree>
    <p:extLst>
      <p:ext uri="{BB962C8B-B14F-4D97-AF65-F5344CB8AC3E}">
        <p14:creationId xmlns:p14="http://schemas.microsoft.com/office/powerpoint/2010/main" val="26759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u-RU" dirty="0" smtClean="0"/>
              <a:t>Определяет </a:t>
            </a:r>
            <a:r>
              <a:rPr lang="ru-RU" dirty="0"/>
              <a:t>минимальное количество печатаемых цифр в записи целого </a:t>
            </a:r>
            <a:r>
              <a:rPr lang="ru-RU" dirty="0" smtClean="0"/>
              <a:t>числа, </a:t>
            </a:r>
            <a:r>
              <a:rPr lang="ru-RU" dirty="0"/>
              <a:t>количество цифр справа от десятичной точки при печати вещественных </a:t>
            </a:r>
            <a:r>
              <a:rPr lang="ru-RU" dirty="0" smtClean="0"/>
              <a:t>чисел </a:t>
            </a:r>
            <a:r>
              <a:rPr lang="ru-RU" dirty="0"/>
              <a:t>или максимальное количество символов в </a:t>
            </a:r>
            <a:r>
              <a:rPr lang="ru-RU" dirty="0" smtClean="0"/>
              <a:t>строке.</a:t>
            </a:r>
          </a:p>
          <a:p>
            <a:pPr marL="76200" indent="0" algn="just">
              <a:buNone/>
            </a:pPr>
            <a:endParaRPr lang="ru-RU" dirty="0" smtClean="0"/>
          </a:p>
          <a:p>
            <a:pPr marL="7620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В случае отсутствия, этот параметр заменяется некоторым стандартным значением, зависящим от типа выводимого элемента данных.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араметр "</a:t>
            </a:r>
            <a:r>
              <a:rPr lang="en-US" dirty="0" smtClean="0"/>
              <a:t>precision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ранжевый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909</Words>
  <Application>Microsoft Office PowerPoint</Application>
  <PresentationFormat>Широкоэкранный</PresentationFormat>
  <Paragraphs>122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Courier New</vt:lpstr>
      <vt:lpstr>Corbel</vt:lpstr>
      <vt:lpstr>Calibri</vt:lpstr>
      <vt:lpstr>Тема Office</vt:lpstr>
      <vt:lpstr>Чтение из файла 2</vt:lpstr>
      <vt:lpstr>int fprintf(FILE *stream, const char *fstring &lt;, argument ...&gt;)</vt:lpstr>
      <vt:lpstr>Спецификация формата в общем случае имеет вид:</vt:lpstr>
      <vt:lpstr>Презентация PowerPoint</vt:lpstr>
      <vt:lpstr>Символы, занимающие поле flags</vt:lpstr>
      <vt:lpstr>Дополнительный флаг в виде знака номера (#)</vt:lpstr>
      <vt:lpstr>Параметр width</vt:lpstr>
      <vt:lpstr>Для замены пробелов на нули</vt:lpstr>
      <vt:lpstr>Параметр "precision"</vt:lpstr>
      <vt:lpstr>Презентация PowerPoint</vt:lpstr>
      <vt:lpstr>int fgetc(FILE *stream)</vt:lpstr>
      <vt:lpstr>int fputc(int ch, FILE *stream)</vt:lpstr>
      <vt:lpstr>int fseek(FILE *stream, long offset, int origin)</vt:lpstr>
      <vt:lpstr>Допустимым</vt:lpstr>
      <vt:lpstr>void rewind(FILE *stream)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СРЕДЫ РАЗРАБОТКИ</dc:title>
  <dc:creator>Irina</dc:creator>
  <cp:lastModifiedBy>Студент</cp:lastModifiedBy>
  <cp:revision>266</cp:revision>
  <dcterms:created xsi:type="dcterms:W3CDTF">2021-10-03T16:37:32Z</dcterms:created>
  <dcterms:modified xsi:type="dcterms:W3CDTF">2024-12-20T08:47:15Z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