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454" r:id="rId3"/>
    <p:sldId id="456" r:id="rId4"/>
    <p:sldId id="455" r:id="rId5"/>
    <p:sldId id="457" r:id="rId6"/>
    <p:sldId id="463" r:id="rId7"/>
    <p:sldId id="464" r:id="rId8"/>
    <p:sldId id="465" r:id="rId9"/>
    <p:sldId id="466" r:id="rId10"/>
    <p:sldId id="458" r:id="rId11"/>
    <p:sldId id="459" r:id="rId12"/>
    <p:sldId id="460" r:id="rId13"/>
    <p:sldId id="461" r:id="rId14"/>
    <p:sldId id="462" r:id="rId15"/>
  </p:sldIdLst>
  <p:sldSz cx="12192000" cy="6858000"/>
  <p:notesSz cx="6858000" cy="9144000"/>
  <p:embeddedFontLst>
    <p:embeddedFont>
      <p:font typeface="Corbel" panose="020B0503020204020204" pitchFamily="34" charset="0"/>
      <p:regular r:id="rId17"/>
      <p:bold r:id="rId18"/>
      <p:italic r:id="rId19"/>
      <p:boldItalic r:id="rId20"/>
    </p:embeddedFont>
    <p:embeddedFont>
      <p:font typeface="Segoe UI" panose="020B0502040204020203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hdAA+u5QeXYO2KG6NlHVgkaMB6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626"/>
    <a:srgbClr val="A75F0A"/>
    <a:srgbClr val="404040"/>
    <a:srgbClr val="7D7D7D"/>
    <a:srgbClr val="CB2727"/>
    <a:srgbClr val="865640"/>
    <a:srgbClr val="3180C1"/>
    <a:srgbClr val="9B8357"/>
    <a:srgbClr val="3949AA"/>
    <a:srgbClr val="5D6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0" autoAdjust="0"/>
    <p:restoredTop sz="88416" autoAdjust="0"/>
  </p:normalViewPr>
  <p:slideViewPr>
    <p:cSldViewPr snapToGrid="0">
      <p:cViewPr varScale="1">
        <p:scale>
          <a:sx n="102" d="100"/>
          <a:sy n="102" d="100"/>
        </p:scale>
        <p:origin x="108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6330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52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dirty="0" smtClean="0"/>
              <a:t>В момент вызова </a:t>
            </a:r>
            <a:r>
              <a:rPr lang="ru-RU" dirty="0" err="1" smtClean="0"/>
              <a:t>main</a:t>
            </a:r>
            <a:r>
              <a:rPr lang="ru-RU" dirty="0" smtClean="0"/>
              <a:t> получает два аргумента.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8954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200" dirty="0" smtClean="0"/>
              <a:t>Если </a:t>
            </a:r>
            <a:r>
              <a:rPr lang="ru-RU" sz="1200" dirty="0" err="1" smtClean="0"/>
              <a:t>argc</a:t>
            </a:r>
            <a:r>
              <a:rPr lang="ru-RU" sz="1200" dirty="0" smtClean="0"/>
              <a:t> равен 1, то в командной строке после имени программы никаких аргументов нет.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5548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void main() {</a:t>
            </a:r>
          </a:p>
          <a:p>
            <a:r>
              <a:rPr lang="en-US" dirty="0" smtClean="0"/>
              <a:t>	char s1[] = "</a:t>
            </a:r>
            <a:r>
              <a:rPr lang="en-US" dirty="0" err="1" smtClean="0"/>
              <a:t>qwe</a:t>
            </a:r>
            <a:r>
              <a:rPr lang="en-US" dirty="0" smtClean="0"/>
              <a:t>", s2[10];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strcpy</a:t>
            </a:r>
            <a:r>
              <a:rPr lang="en-US" dirty="0" smtClean="0"/>
              <a:t>(s2,s1);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printf</a:t>
            </a:r>
            <a:r>
              <a:rPr lang="en-US" dirty="0" smtClean="0"/>
              <a:t>("%s\n", s2);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ru-RU" dirty="0" smtClean="0"/>
              <a:t>Спросить</a:t>
            </a:r>
            <a:r>
              <a:rPr lang="ru-RU" baseline="0" dirty="0" smtClean="0"/>
              <a:t> по какому признаку получается </a:t>
            </a:r>
            <a:r>
              <a:rPr lang="ru-RU" baseline="0" dirty="0" err="1" smtClean="0"/>
              <a:t>результатат</a:t>
            </a:r>
            <a:r>
              <a:rPr lang="ru-RU" baseline="0" dirty="0" smtClean="0"/>
              <a:t> </a:t>
            </a:r>
            <a:r>
              <a:rPr lang="en-US" baseline="0" dirty="0" err="1" smtClean="0"/>
              <a:t>strcmp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253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слайда_01" userDrawn="1">
  <p:cSld name="Название слайда_0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6343650" y="2173288"/>
            <a:ext cx="5143500" cy="209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Corbel"/>
              <a:buNone/>
              <a:defRPr sz="5400" b="1" cap="none">
                <a:solidFill>
                  <a:srgbClr val="5D6C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grpSp>
        <p:nvGrpSpPr>
          <p:cNvPr id="19" name="Google Shape;19;p10"/>
          <p:cNvGrpSpPr/>
          <p:nvPr/>
        </p:nvGrpSpPr>
        <p:grpSpPr>
          <a:xfrm>
            <a:off x="-1728302" y="-2049517"/>
            <a:ext cx="8917229" cy="10769768"/>
            <a:chOff x="11114088" y="2241550"/>
            <a:chExt cx="1905000" cy="2354263"/>
          </a:xfrm>
          <a:solidFill>
            <a:srgbClr val="3949AA"/>
          </a:solidFill>
        </p:grpSpPr>
        <p:sp>
          <p:nvSpPr>
            <p:cNvPr id="20" name="Google Shape;20;p10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0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" name="Google Shape;22;p10"/>
          <p:cNvCxnSpPr/>
          <p:nvPr/>
        </p:nvCxnSpPr>
        <p:spPr>
          <a:xfrm>
            <a:off x="6469778" y="4233582"/>
            <a:ext cx="5017372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6" name="Picture 2" descr="Язык Си | Класс робототехники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3" t="3288" r="18265" b="4615"/>
          <a:stretch/>
        </p:blipFill>
        <p:spPr bwMode="auto">
          <a:xfrm>
            <a:off x="1315233" y="1152394"/>
            <a:ext cx="4133589" cy="452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userDrawn="1">
  <p:cSld name="Два объекта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0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147" name="Google Shape;147;p20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20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515938" y="1825625"/>
            <a:ext cx="55038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3;p11"/>
          <p:cNvSpPr txBox="1">
            <a:spLocks noGrp="1"/>
          </p:cNvSpPr>
          <p:nvPr>
            <p:ph type="title"/>
          </p:nvPr>
        </p:nvSpPr>
        <p:spPr>
          <a:xfrm>
            <a:off x="515938" y="499595"/>
            <a:ext cx="11142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>
  <p:cSld name="Объект с подписью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21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158" name="Google Shape;158;p21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21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166" name="Google Shape;166;p21"/>
          <p:cNvSpPr txBox="1">
            <a:spLocks noGrp="1"/>
          </p:cNvSpPr>
          <p:nvPr>
            <p:ph type="body" idx="2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12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E18A-94EF-4B54-867C-665B56E9F23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A51971D6-00F7-4903-9697-983F565721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0266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содержимое с изображением">
  <p:cSld name="Заголовок и содержимое с изображением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538960" y="1479407"/>
            <a:ext cx="11112760" cy="469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" name="Google Shape;26;p11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oogle Shape;27;p11"/>
          <p:cNvGrpSpPr/>
          <p:nvPr/>
        </p:nvGrpSpPr>
        <p:grpSpPr>
          <a:xfrm rot="8650774">
            <a:off x="508752" y="4336092"/>
            <a:ext cx="1905000" cy="2354263"/>
            <a:chOff x="11114088" y="2241550"/>
            <a:chExt cx="1905000" cy="2354263"/>
          </a:xfrm>
        </p:grpSpPr>
        <p:sp>
          <p:nvSpPr>
            <p:cNvPr id="28" name="Google Shape;28;p11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1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1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31;p11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515938" y="123815"/>
            <a:ext cx="11142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содержимое с изображением" preserve="1" userDrawn="1">
  <p:cSld name="1_Заголовок и содержимое с изображением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1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524891" y="2766219"/>
            <a:ext cx="11142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54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650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userDrawn="1">
  <p:cSld name="Только заголовок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39" name="Google Shape;39;p12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40" name="Google Shape;40;p12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2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2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5;p11"/>
          <p:cNvSpPr txBox="1">
            <a:spLocks noGrp="1"/>
          </p:cNvSpPr>
          <p:nvPr>
            <p:ph type="body" idx="1"/>
          </p:nvPr>
        </p:nvSpPr>
        <p:spPr>
          <a:xfrm>
            <a:off x="538960" y="1449378"/>
            <a:ext cx="11112760" cy="472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" name="Google Shape;33;p11"/>
          <p:cNvSpPr txBox="1">
            <a:spLocks noGrp="1"/>
          </p:cNvSpPr>
          <p:nvPr>
            <p:ph type="title"/>
          </p:nvPr>
        </p:nvSpPr>
        <p:spPr>
          <a:xfrm>
            <a:off x="515938" y="123815"/>
            <a:ext cx="11142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preserve="1" userDrawn="1">
  <p:cSld name="1_Только заголовок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5;p11"/>
          <p:cNvSpPr txBox="1">
            <a:spLocks noGrp="1"/>
          </p:cNvSpPr>
          <p:nvPr>
            <p:ph type="body" idx="1"/>
          </p:nvPr>
        </p:nvSpPr>
        <p:spPr>
          <a:xfrm>
            <a:off x="538960" y="1449378"/>
            <a:ext cx="11112760" cy="472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" name="Google Shape;33;p11"/>
          <p:cNvSpPr txBox="1">
            <a:spLocks noGrp="1"/>
          </p:cNvSpPr>
          <p:nvPr>
            <p:ph type="title"/>
          </p:nvPr>
        </p:nvSpPr>
        <p:spPr>
          <a:xfrm>
            <a:off x="515938" y="123815"/>
            <a:ext cx="11142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839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 02">
  <p:cSld name="Заголовок и объект 0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538960" y="1825625"/>
            <a:ext cx="491418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7" name="Google Shape;57;p14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lt2">
              <a:alpha val="5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 03">
  <p:cSld name="Заголовок и объект 03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5"/>
          <p:cNvSpPr>
            <a:spLocks noGrp="1"/>
          </p:cNvSpPr>
          <p:nvPr>
            <p:ph type="pic" idx="2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5"/>
          <p:cNvSpPr/>
          <p:nvPr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219126" y="3207024"/>
            <a:ext cx="3445566" cy="250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3" name="Google Shape;73;p15"/>
          <p:cNvSpPr>
            <a:spLocks noGrp="1"/>
          </p:cNvSpPr>
          <p:nvPr>
            <p:ph type="pic" idx="3"/>
          </p:nvPr>
        </p:nvSpPr>
        <p:spPr>
          <a:xfrm>
            <a:off x="3883819" y="1630018"/>
            <a:ext cx="4424362" cy="4373217"/>
          </a:xfrm>
          <a:prstGeom prst="rect">
            <a:avLst/>
          </a:prstGeom>
          <a:solidFill>
            <a:srgbClr val="ACC8DD"/>
          </a:solidFill>
          <a:ln>
            <a:noFill/>
          </a:ln>
        </p:spPr>
      </p:sp>
      <p:sp>
        <p:nvSpPr>
          <p:cNvPr id="74" name="Google Shape;74;p15"/>
          <p:cNvSpPr txBox="1">
            <a:spLocks noGrp="1"/>
          </p:cNvSpPr>
          <p:nvPr>
            <p:ph type="body" idx="4"/>
          </p:nvPr>
        </p:nvSpPr>
        <p:spPr>
          <a:xfrm>
            <a:off x="8527490" y="3207024"/>
            <a:ext cx="3445200" cy="250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5"/>
          </p:nvPr>
        </p:nvSpPr>
        <p:spPr>
          <a:xfrm>
            <a:off x="219126" y="2711636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cap="none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6"/>
          </p:nvPr>
        </p:nvSpPr>
        <p:spPr>
          <a:xfrm>
            <a:off x="8527124" y="2711636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cap="none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>
            <a:spLocks noGrp="1"/>
          </p:cNvSpPr>
          <p:nvPr>
            <p:ph type="pic" idx="7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 с изображениями">
  <p:cSld name="Сравнение с изображениями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680934" y="2863158"/>
            <a:ext cx="4074002" cy="284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2"/>
          </p:nvPr>
        </p:nvSpPr>
        <p:spPr>
          <a:xfrm>
            <a:off x="1309370" y="1903728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3"/>
          </p:nvPr>
        </p:nvSpPr>
        <p:spPr>
          <a:xfrm>
            <a:off x="7327918" y="1648186"/>
            <a:ext cx="4074002" cy="28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4"/>
          </p:nvPr>
        </p:nvSpPr>
        <p:spPr>
          <a:xfrm>
            <a:off x="7475709" y="4963450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 b="1" cap="none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6"/>
          <p:cNvSpPr>
            <a:spLocks noGrp="1"/>
          </p:cNvSpPr>
          <p:nvPr>
            <p:ph type="pic" idx="5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6"/>
          <p:cNvSpPr/>
          <p:nvPr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>
            <a:spLocks noGrp="1"/>
          </p:cNvSpPr>
          <p:nvPr>
            <p:ph type="pic" idx="6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группы">
  <p:cSld name="Слайд группы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7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95" name="Google Shape;95;p17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17"/>
          <p:cNvSpPr/>
          <p:nvPr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4011967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6850703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9703086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1158568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0" name="Google Shape;110;p17"/>
          <p:cNvSpPr>
            <a:spLocks noGrp="1"/>
          </p:cNvSpPr>
          <p:nvPr>
            <p:ph type="pic" idx="2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1" name="Google Shape;111;p17"/>
          <p:cNvSpPr>
            <a:spLocks noGrp="1"/>
          </p:cNvSpPr>
          <p:nvPr>
            <p:ph type="pic" idx="3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2" name="Google Shape;112;p17"/>
          <p:cNvSpPr>
            <a:spLocks noGrp="1"/>
          </p:cNvSpPr>
          <p:nvPr>
            <p:ph type="pic" idx="4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3" name="Google Shape;113;p17"/>
          <p:cNvSpPr>
            <a:spLocks noGrp="1"/>
          </p:cNvSpPr>
          <p:nvPr>
            <p:ph type="pic" idx="5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524454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6"/>
          </p:nvPr>
        </p:nvSpPr>
        <p:spPr>
          <a:xfrm>
            <a:off x="524454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7"/>
          </p:nvPr>
        </p:nvSpPr>
        <p:spPr>
          <a:xfrm>
            <a:off x="3377853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8"/>
          </p:nvPr>
        </p:nvSpPr>
        <p:spPr>
          <a:xfrm>
            <a:off x="3377853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9"/>
          </p:nvPr>
        </p:nvSpPr>
        <p:spPr>
          <a:xfrm>
            <a:off x="6216589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3"/>
          </p:nvPr>
        </p:nvSpPr>
        <p:spPr>
          <a:xfrm>
            <a:off x="6216589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4"/>
          </p:nvPr>
        </p:nvSpPr>
        <p:spPr>
          <a:xfrm>
            <a:off x="9068972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5"/>
          </p:nvPr>
        </p:nvSpPr>
        <p:spPr>
          <a:xfrm>
            <a:off x="9068972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3" r:id="rId5"/>
    <p:sldLayoutId id="2147483653" r:id="rId6"/>
    <p:sldLayoutId id="2147483654" r:id="rId7"/>
    <p:sldLayoutId id="2147483655" r:id="rId8"/>
    <p:sldLayoutId id="2147483656" r:id="rId9"/>
    <p:sldLayoutId id="2147483659" r:id="rId10"/>
    <p:sldLayoutId id="2147483660" r:id="rId11"/>
    <p:sldLayoutId id="214748366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"/>
          <p:cNvSpPr txBox="1">
            <a:spLocks noGrp="1"/>
          </p:cNvSpPr>
          <p:nvPr>
            <p:ph type="ctrTitle"/>
          </p:nvPr>
        </p:nvSpPr>
        <p:spPr>
          <a:xfrm>
            <a:off x="5599524" y="2122489"/>
            <a:ext cx="6502008" cy="209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/>
            <a:r>
              <a:rPr lang="ru-RU" sz="4800" dirty="0" smtClean="0"/>
              <a:t>Аргументы командной строки</a:t>
            </a:r>
            <a:r>
              <a:rPr lang="ru-RU" sz="4800" smtClean="0"/>
              <a:t>, </a:t>
            </a:r>
            <a:r>
              <a:rPr lang="ru-RU" sz="4800" smtClean="0"/>
              <a:t>экранирование</a:t>
            </a:r>
            <a:endParaRPr sz="4800" dirty="0"/>
          </a:p>
        </p:txBody>
      </p:sp>
      <p:sp>
        <p:nvSpPr>
          <p:cNvPr id="172" name="Google Shape;172;p1"/>
          <p:cNvSpPr txBox="1">
            <a:spLocks noGrp="1"/>
          </p:cNvSpPr>
          <p:nvPr>
            <p:ph type="subTitle" idx="1"/>
          </p:nvPr>
        </p:nvSpPr>
        <p:spPr>
          <a:xfrm>
            <a:off x="6278778" y="4279971"/>
            <a:ext cx="514350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dirty="0" smtClean="0"/>
              <a:t>Лекция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2466" y="1449378"/>
            <a:ext cx="11427068" cy="4727585"/>
          </a:xfrm>
        </p:spPr>
        <p:txBody>
          <a:bodyPr/>
          <a:lstStyle/>
          <a:p>
            <a:pPr marL="76200" indent="0">
              <a:lnSpc>
                <a:spcPct val="100000"/>
              </a:lnSpc>
              <a:buNone/>
            </a:pPr>
            <a:r>
              <a:rPr lang="en-US" dirty="0" smtClean="0"/>
              <a:t>&gt; echo Hello World! </a:t>
            </a:r>
          </a:p>
          <a:p>
            <a:pPr marL="76200" indent="0">
              <a:lnSpc>
                <a:spcPct val="100000"/>
              </a:lnSpc>
              <a:buNone/>
            </a:pPr>
            <a:endParaRPr lang="en-US" dirty="0" smtClean="0"/>
          </a:p>
          <a:p>
            <a:pPr marL="76200" indent="0">
              <a:lnSpc>
                <a:spcPct val="100000"/>
              </a:lnSpc>
              <a:buNone/>
            </a:pPr>
            <a:r>
              <a:rPr lang="ru-RU" dirty="0" smtClean="0"/>
              <a:t>Здесь</a:t>
            </a:r>
            <a:r>
              <a:rPr lang="en-US" dirty="0" smtClean="0"/>
              <a:t>: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3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[0] = “echo\0”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[1]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“Hello\0”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[2]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“World!\0”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[3] = (null)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// не входит в массив, но существует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920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lnSpc>
                <a:spcPct val="100000"/>
              </a:lnSpc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76200" indent="0" algn="just">
              <a:lnSpc>
                <a:spcPct val="100000"/>
              </a:lnSpc>
              <a:buNone/>
            </a:pP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main(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[])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339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3200" b="1" dirty="0" smtClean="0">
                <a:solidFill>
                  <a:srgbClr val="339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3200" b="1" dirty="0" err="1" smtClean="0">
                <a:solidFill>
                  <a:srgbClr val="339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3200" b="1" dirty="0" smtClean="0">
                <a:solidFill>
                  <a:srgbClr val="339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 –</a:t>
            </a:r>
            <a:r>
              <a:rPr lang="ru-RU" sz="3200" b="1" dirty="0" smtClean="0">
                <a:solidFill>
                  <a:srgbClr val="339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имя программы</a:t>
            </a:r>
            <a:endParaRPr lang="en-US" sz="3200" b="1" dirty="0">
              <a:solidFill>
                <a:srgbClr val="33962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("%s ",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Напишем свою программу «</a:t>
            </a:r>
            <a:r>
              <a:rPr lang="en-US" dirty="0" smtClean="0"/>
              <a:t>Echo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998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580" y="1449378"/>
            <a:ext cx="11776841" cy="4727585"/>
          </a:xfrm>
        </p:spPr>
        <p:txBody>
          <a:bodyPr/>
          <a:lstStyle/>
          <a:p>
            <a:r>
              <a:rPr lang="en-US" dirty="0" smtClean="0"/>
              <a:t>char *</a:t>
            </a:r>
            <a:r>
              <a:rPr lang="en-US" dirty="0" err="1" smtClean="0"/>
              <a:t>strcpy</a:t>
            </a:r>
            <a:r>
              <a:rPr lang="en-US" dirty="0" smtClean="0"/>
              <a:t>(s2</a:t>
            </a:r>
            <a:r>
              <a:rPr lang="ru-RU" dirty="0" smtClean="0"/>
              <a:t> + 0</a:t>
            </a:r>
            <a:r>
              <a:rPr lang="en-US" dirty="0" smtClean="0"/>
              <a:t>, s1</a:t>
            </a:r>
            <a:r>
              <a:rPr lang="ru-RU" dirty="0" smtClean="0"/>
              <a:t> + 0</a:t>
            </a:r>
            <a:r>
              <a:rPr lang="en-US" dirty="0" smtClean="0"/>
              <a:t>);	</a:t>
            </a:r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копирует строку </a:t>
            </a:r>
            <a:r>
              <a:rPr lang="en-US" dirty="0" smtClean="0"/>
              <a:t>s1 </a:t>
            </a:r>
            <a:r>
              <a:rPr lang="ru-RU" dirty="0" smtClean="0"/>
              <a:t>в </a:t>
            </a:r>
            <a:r>
              <a:rPr lang="en-US" dirty="0" smtClean="0"/>
              <a:t>s2</a:t>
            </a:r>
            <a:r>
              <a:rPr lang="ru-RU" dirty="0"/>
              <a:t> (</a:t>
            </a:r>
            <a:r>
              <a:rPr lang="ru-RU" dirty="0" smtClean="0"/>
              <a:t>+ позиция в строках)</a:t>
            </a:r>
            <a:endParaRPr lang="en-US" dirty="0" smtClean="0"/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strlen</a:t>
            </a:r>
            <a:r>
              <a:rPr lang="en-US" dirty="0" smtClean="0"/>
              <a:t>(s1); 			</a:t>
            </a:r>
            <a:r>
              <a:rPr lang="ru-RU" dirty="0" smtClean="0"/>
              <a:t>- возвращает длину строки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strcmp</a:t>
            </a:r>
            <a:r>
              <a:rPr lang="en-US" dirty="0" smtClean="0"/>
              <a:t>(s1, s2); </a:t>
            </a:r>
            <a:r>
              <a:rPr lang="ru-RU" dirty="0" smtClean="0"/>
              <a:t>	</a:t>
            </a:r>
            <a:r>
              <a:rPr lang="en-US" dirty="0" smtClean="0"/>
              <a:t>	</a:t>
            </a:r>
            <a:r>
              <a:rPr lang="ru-RU" dirty="0" smtClean="0"/>
              <a:t>- сравнивает строки, возвращает</a:t>
            </a:r>
            <a:r>
              <a:rPr lang="en-US" dirty="0" smtClean="0"/>
              <a:t>:</a:t>
            </a:r>
          </a:p>
          <a:p>
            <a:pPr marL="7620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ru-RU" b="1" dirty="0" smtClean="0"/>
              <a:t>1</a:t>
            </a:r>
            <a:r>
              <a:rPr lang="ru-RU" dirty="0"/>
              <a:t> </a:t>
            </a:r>
            <a:r>
              <a:rPr lang="ru-RU" dirty="0" smtClean="0"/>
              <a:t>если </a:t>
            </a:r>
            <a:r>
              <a:rPr lang="en-US" dirty="0" smtClean="0"/>
              <a:t>s1</a:t>
            </a:r>
            <a:r>
              <a:rPr lang="ru-RU" dirty="0" smtClean="0"/>
              <a:t> </a:t>
            </a:r>
            <a:r>
              <a:rPr lang="en-US" dirty="0" smtClean="0"/>
              <a:t>&gt;</a:t>
            </a:r>
            <a:r>
              <a:rPr lang="ru-RU" dirty="0" smtClean="0"/>
              <a:t> </a:t>
            </a:r>
            <a:r>
              <a:rPr lang="en-US" dirty="0" smtClean="0"/>
              <a:t>s2, </a:t>
            </a:r>
            <a:r>
              <a:rPr lang="en-US" b="1" dirty="0" smtClean="0"/>
              <a:t>0</a:t>
            </a:r>
            <a:r>
              <a:rPr lang="ru-RU" dirty="0"/>
              <a:t> </a:t>
            </a:r>
            <a:r>
              <a:rPr lang="ru-RU" dirty="0" smtClean="0"/>
              <a:t>если </a:t>
            </a:r>
            <a:r>
              <a:rPr lang="en-US" dirty="0" smtClean="0"/>
              <a:t>s1</a:t>
            </a:r>
            <a:r>
              <a:rPr lang="ru-RU" dirty="0" smtClean="0"/>
              <a:t> </a:t>
            </a:r>
            <a:r>
              <a:rPr lang="en-US" dirty="0" smtClean="0"/>
              <a:t>==</a:t>
            </a:r>
            <a:r>
              <a:rPr lang="ru-RU" dirty="0" smtClean="0"/>
              <a:t> </a:t>
            </a:r>
            <a:r>
              <a:rPr lang="en-US" dirty="0" smtClean="0"/>
              <a:t>s2, </a:t>
            </a:r>
            <a:r>
              <a:rPr lang="en-US" b="1" dirty="0" smtClean="0"/>
              <a:t>-1</a:t>
            </a:r>
            <a:r>
              <a:rPr lang="en-US" dirty="0" smtClean="0"/>
              <a:t>:</a:t>
            </a:r>
            <a:r>
              <a:rPr lang="ru-RU" dirty="0" smtClean="0"/>
              <a:t> если </a:t>
            </a:r>
            <a:r>
              <a:rPr lang="en-US" dirty="0" smtClean="0"/>
              <a:t>s1</a:t>
            </a:r>
            <a:r>
              <a:rPr lang="ru-RU" dirty="0" smtClean="0"/>
              <a:t> </a:t>
            </a:r>
            <a:r>
              <a:rPr lang="en-US" dirty="0" smtClean="0"/>
              <a:t>&lt;</a:t>
            </a:r>
            <a:r>
              <a:rPr lang="ru-RU" dirty="0" smtClean="0"/>
              <a:t> </a:t>
            </a:r>
            <a:r>
              <a:rPr lang="en-US" dirty="0" smtClean="0"/>
              <a:t>s2</a:t>
            </a:r>
            <a:endParaRPr lang="ru-RU" dirty="0" smtClean="0"/>
          </a:p>
          <a:p>
            <a:r>
              <a:rPr lang="en-US" dirty="0" smtClean="0"/>
              <a:t>char *</a:t>
            </a:r>
            <a:r>
              <a:rPr lang="en-US" dirty="0" err="1" smtClean="0"/>
              <a:t>strtok</a:t>
            </a:r>
            <a:r>
              <a:rPr lang="en-US" dirty="0" smtClean="0"/>
              <a:t>(s1, s2); </a:t>
            </a:r>
            <a:r>
              <a:rPr lang="ru-RU" dirty="0" smtClean="0"/>
              <a:t>	</a:t>
            </a:r>
            <a:r>
              <a:rPr lang="en-US" dirty="0" smtClean="0"/>
              <a:t>	</a:t>
            </a:r>
            <a:r>
              <a:rPr lang="ru-RU" dirty="0" smtClean="0"/>
              <a:t>- разделяет строку </a:t>
            </a:r>
            <a:r>
              <a:rPr lang="en-US" dirty="0" smtClean="0"/>
              <a:t>s1 </a:t>
            </a:r>
            <a:r>
              <a:rPr lang="ru-RU" dirty="0" smtClean="0"/>
              <a:t>по символам из </a:t>
            </a:r>
            <a:r>
              <a:rPr lang="en-US" dirty="0" smtClean="0"/>
              <a:t>s2</a:t>
            </a: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функции для строк</a:t>
            </a:r>
            <a:r>
              <a:rPr lang="en-US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109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8960" y="1164087"/>
            <a:ext cx="11112760" cy="4697556"/>
          </a:xfrm>
        </p:spPr>
        <p:txBody>
          <a:bodyPr/>
          <a:lstStyle/>
          <a:p>
            <a:pPr marL="76200" indent="0" algn="just">
              <a:lnSpc>
                <a:spcPct val="10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[] ="- This, a sample string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.";</a:t>
            </a:r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char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Splitting string \"%s\" into tokens:\n",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);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strtok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," ,.-");</a:t>
            </a:r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while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!= NULL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("%s\n",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strtok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(NULL, " ,.-");</a:t>
            </a:r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strtok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считается небезопасным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203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atoi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char *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76200" indent="0"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atol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char *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6200" indent="0"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atof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char *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6200" indent="0"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atoll(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char *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Преобразование строки в число</a:t>
            </a:r>
            <a:r>
              <a:rPr lang="en-US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93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</a:t>
            </a:fld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dirty="0"/>
              <a:t>В операционной </a:t>
            </a:r>
            <a:r>
              <a:rPr lang="ru-RU" dirty="0" smtClean="0"/>
              <a:t>среде</a:t>
            </a:r>
            <a:r>
              <a:rPr lang="en-US" dirty="0"/>
              <a:t>,</a:t>
            </a:r>
            <a:r>
              <a:rPr lang="ru-RU" dirty="0" smtClean="0"/>
              <a:t> обеспечивающей </a:t>
            </a:r>
            <a:r>
              <a:rPr lang="ru-RU" dirty="0"/>
              <a:t>поддержку Си, имеется возможность передать аргументы или параметры запускаемой программе с помощью командной строки. </a:t>
            </a:r>
            <a:endParaRPr lang="en-US" dirty="0" smtClean="0"/>
          </a:p>
          <a:p>
            <a:pPr marL="76200" indent="0" algn="just">
              <a:buNone/>
            </a:pPr>
            <a:r>
              <a:rPr lang="ru-RU" dirty="0" smtClean="0"/>
              <a:t>Например, передача параметра программе «</a:t>
            </a:r>
            <a:r>
              <a:rPr lang="en-US" dirty="0" smtClean="0"/>
              <a:t>echo</a:t>
            </a:r>
            <a:r>
              <a:rPr lang="ru-RU" dirty="0" smtClean="0"/>
              <a:t>»</a:t>
            </a:r>
            <a:r>
              <a:rPr lang="en-US" dirty="0" smtClean="0"/>
              <a:t>:</a:t>
            </a:r>
          </a:p>
          <a:p>
            <a:pPr marL="76200" indent="0" algn="just">
              <a:buNone/>
            </a:pP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Параметры программы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36" y="4725385"/>
            <a:ext cx="11446729" cy="145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6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sz="3200" dirty="0" smtClean="0"/>
              <a:t>Функция </a:t>
            </a:r>
            <a:r>
              <a:rPr lang="en-US" sz="3200" dirty="0" smtClean="0"/>
              <a:t>main</a:t>
            </a:r>
            <a:r>
              <a:rPr lang="ru-RU" sz="3200" dirty="0" smtClean="0"/>
              <a:t>, как и любая другая функция, может принимать и возвращать значения</a:t>
            </a:r>
            <a:r>
              <a:rPr lang="en-US" sz="3200" dirty="0" smtClean="0"/>
              <a:t>:</a:t>
            </a:r>
            <a:endParaRPr lang="ru-RU" sz="3200" dirty="0" smtClean="0"/>
          </a:p>
          <a:p>
            <a:pPr marL="76200" indent="0" algn="just">
              <a:buNone/>
            </a:pPr>
            <a:endParaRPr lang="en-US" dirty="0"/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339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ru-RU" b="1" dirty="0" smtClean="0">
                <a:solidFill>
                  <a:srgbClr val="339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для </a:t>
            </a:r>
            <a:r>
              <a:rPr lang="en-US" b="1" dirty="0" smtClean="0">
                <a:solidFill>
                  <a:srgbClr val="339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 </a:t>
            </a:r>
            <a:r>
              <a:rPr lang="ru-RU" b="1" dirty="0" smtClean="0">
                <a:solidFill>
                  <a:srgbClr val="339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параметры нельзя называть иначе</a:t>
            </a:r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return 0;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Аргументы программы на языке 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84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ru-RU" sz="3200" b="1" dirty="0" err="1" smtClean="0"/>
              <a:t>argc</a:t>
            </a:r>
            <a:r>
              <a:rPr lang="ru-RU" sz="3200" dirty="0" smtClean="0"/>
              <a:t> (</a:t>
            </a:r>
            <a:r>
              <a:rPr lang="ru-RU" sz="3200" dirty="0" err="1" smtClean="0"/>
              <a:t>argument</a:t>
            </a:r>
            <a:r>
              <a:rPr lang="ru-RU" sz="3200" dirty="0" smtClean="0"/>
              <a:t> </a:t>
            </a:r>
            <a:r>
              <a:rPr lang="ru-RU" sz="3200" dirty="0" err="1"/>
              <a:t>count</a:t>
            </a:r>
            <a:r>
              <a:rPr lang="ru-RU" sz="3200" dirty="0" smtClean="0"/>
              <a:t>) - количество </a:t>
            </a:r>
            <a:r>
              <a:rPr lang="ru-RU" sz="3200" dirty="0"/>
              <a:t>аргументов, задаваемых в командной строке. </a:t>
            </a:r>
            <a:endParaRPr lang="ru-RU" sz="3200" dirty="0" smtClean="0"/>
          </a:p>
          <a:p>
            <a:pPr marL="76200" indent="0">
              <a:buNone/>
            </a:pPr>
            <a:r>
              <a:rPr lang="ru-RU" sz="3200" b="1" dirty="0" err="1" smtClean="0"/>
              <a:t>argv</a:t>
            </a:r>
            <a:r>
              <a:rPr lang="ru-RU" sz="3200" dirty="0" smtClean="0"/>
              <a:t> (</a:t>
            </a:r>
            <a:r>
              <a:rPr lang="ru-RU" sz="3200" dirty="0" err="1" smtClean="0"/>
              <a:t>argument</a:t>
            </a:r>
            <a:r>
              <a:rPr lang="ru-RU" sz="3200" dirty="0" smtClean="0"/>
              <a:t> </a:t>
            </a:r>
            <a:r>
              <a:rPr lang="ru-RU" sz="3200" dirty="0" err="1" smtClean="0"/>
              <a:t>vector</a:t>
            </a:r>
            <a:r>
              <a:rPr lang="ru-RU" sz="3200" dirty="0" smtClean="0"/>
              <a:t>) - указатель на </a:t>
            </a:r>
            <a:r>
              <a:rPr lang="ru-RU" sz="3200" dirty="0"/>
              <a:t>массив символьных строк, содержащих сами </a:t>
            </a:r>
            <a:r>
              <a:rPr lang="ru-RU" sz="3200" dirty="0" smtClean="0"/>
              <a:t>аргументы.</a:t>
            </a:r>
            <a:r>
              <a:rPr lang="en-US" sz="3200" dirty="0" smtClean="0"/>
              <a:t> </a:t>
            </a:r>
            <a:r>
              <a:rPr lang="ru-RU" sz="3200" dirty="0" smtClean="0"/>
              <a:t>Для </a:t>
            </a:r>
            <a:r>
              <a:rPr lang="ru-RU" sz="3200" dirty="0"/>
              <a:t>работы с этими строками обычно используются указатели нескольких уровней.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Аргументы функции </a:t>
            </a:r>
            <a:r>
              <a:rPr lang="en-US" dirty="0" smtClean="0"/>
              <a:t>main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43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sz="3200" dirty="0"/>
              <a:t>По соглашению </a:t>
            </a:r>
            <a:r>
              <a:rPr lang="ru-RU" sz="3200" dirty="0" err="1"/>
              <a:t>argv</a:t>
            </a:r>
            <a:r>
              <a:rPr lang="ru-RU" sz="3200" dirty="0"/>
              <a:t>[0] </a:t>
            </a:r>
            <a:r>
              <a:rPr lang="en-US" sz="3200" dirty="0" smtClean="0"/>
              <a:t>- </a:t>
            </a:r>
            <a:r>
              <a:rPr lang="ru-RU" sz="3200" dirty="0" smtClean="0"/>
              <a:t>имя </a:t>
            </a:r>
            <a:r>
              <a:rPr lang="ru-RU" sz="3200" dirty="0"/>
              <a:t>вызываемой программы, </a:t>
            </a:r>
            <a:r>
              <a:rPr lang="ru-RU" sz="3200" dirty="0" smtClean="0"/>
              <a:t>поэтому </a:t>
            </a:r>
            <a:r>
              <a:rPr lang="en-US" sz="3200" dirty="0" err="1" smtClean="0"/>
              <a:t>argc</a:t>
            </a:r>
            <a:r>
              <a:rPr lang="en-US" sz="3200" dirty="0" smtClean="0"/>
              <a:t> </a:t>
            </a:r>
            <a:r>
              <a:rPr lang="ru-RU" sz="3200" dirty="0" smtClean="0"/>
              <a:t>никогда </a:t>
            </a:r>
            <a:r>
              <a:rPr lang="ru-RU" sz="3200" dirty="0"/>
              <a:t>не </a:t>
            </a:r>
            <a:r>
              <a:rPr lang="ru-RU" sz="3200" dirty="0" smtClean="0"/>
              <a:t>бывает</a:t>
            </a:r>
            <a:r>
              <a:rPr lang="en-US" sz="3200" dirty="0" smtClean="0"/>
              <a:t> </a:t>
            </a:r>
            <a:r>
              <a:rPr lang="ru-RU" sz="3200" dirty="0" smtClean="0"/>
              <a:t>меньше 1.</a:t>
            </a:r>
          </a:p>
          <a:p>
            <a:pPr marL="76200" indent="0" algn="just">
              <a:buNone/>
            </a:pPr>
            <a:r>
              <a:rPr lang="ru-RU" sz="3200" dirty="0" smtClean="0"/>
              <a:t>Первый </a:t>
            </a:r>
            <a:r>
              <a:rPr lang="ru-RU" sz="3200" dirty="0"/>
              <a:t>необязательный аргумент </a:t>
            </a:r>
            <a:r>
              <a:rPr lang="ru-RU" sz="3200" dirty="0" smtClean="0"/>
              <a:t>- </a:t>
            </a:r>
            <a:r>
              <a:rPr lang="ru-RU" sz="3200" dirty="0"/>
              <a:t>это </a:t>
            </a:r>
            <a:r>
              <a:rPr lang="ru-RU" sz="3200" dirty="0" err="1"/>
              <a:t>argv</a:t>
            </a:r>
            <a:r>
              <a:rPr lang="ru-RU" sz="3200" dirty="0"/>
              <a:t>[1</a:t>
            </a:r>
            <a:r>
              <a:rPr lang="ru-RU" sz="3200" dirty="0" smtClean="0"/>
              <a:t>].</a:t>
            </a:r>
          </a:p>
          <a:p>
            <a:pPr marL="76200" indent="0" algn="just">
              <a:buNone/>
            </a:pPr>
            <a:r>
              <a:rPr lang="ru-RU" sz="3200" dirty="0" smtClean="0"/>
              <a:t>Последний </a:t>
            </a:r>
            <a:r>
              <a:rPr lang="ru-RU" sz="3200" dirty="0"/>
              <a:t>необязательный аргумент </a:t>
            </a:r>
            <a:r>
              <a:rPr lang="ru-RU" sz="3200" dirty="0" smtClean="0"/>
              <a:t>- </a:t>
            </a:r>
            <a:r>
              <a:rPr lang="ru-RU" sz="3200" dirty="0" err="1" smtClean="0"/>
              <a:t>argv</a:t>
            </a:r>
            <a:r>
              <a:rPr lang="ru-RU" sz="3200" dirty="0" smtClean="0"/>
              <a:t>[</a:t>
            </a:r>
            <a:r>
              <a:rPr lang="ru-RU" sz="3200" dirty="0" err="1" smtClean="0"/>
              <a:t>argc</a:t>
            </a:r>
            <a:r>
              <a:rPr lang="ru-RU" sz="3200" dirty="0" smtClean="0"/>
              <a:t> - 1].</a:t>
            </a:r>
          </a:p>
          <a:p>
            <a:pPr marL="76200" indent="0" algn="just">
              <a:buNone/>
            </a:pPr>
            <a:r>
              <a:rPr lang="ru-RU" sz="3200" dirty="0" smtClean="0"/>
              <a:t>Кроме того, стандарт </a:t>
            </a:r>
            <a:r>
              <a:rPr lang="ru-RU" sz="3200" dirty="0"/>
              <a:t>требует, чтобы </a:t>
            </a:r>
            <a:r>
              <a:rPr lang="ru-RU" sz="3200" dirty="0" err="1"/>
              <a:t>argv</a:t>
            </a:r>
            <a:r>
              <a:rPr lang="ru-RU" sz="3200" dirty="0"/>
              <a:t>[</a:t>
            </a:r>
            <a:r>
              <a:rPr lang="ru-RU" sz="3200" dirty="0" err="1"/>
              <a:t>argc</a:t>
            </a:r>
            <a:r>
              <a:rPr lang="ru-RU" sz="3200" dirty="0"/>
              <a:t>] всегда был пустым </a:t>
            </a:r>
            <a:r>
              <a:rPr lang="ru-RU" sz="3200" dirty="0" smtClean="0"/>
              <a:t>указателем</a:t>
            </a:r>
            <a:r>
              <a:rPr lang="en-US" sz="3200" dirty="0" smtClean="0"/>
              <a:t> (null)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Элементы </a:t>
            </a:r>
            <a:r>
              <a:rPr lang="en-US" dirty="0" err="1" smtClean="0"/>
              <a:t>argv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59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sz="3200" dirty="0" smtClean="0"/>
              <a:t>1. Строка</a:t>
            </a:r>
            <a:r>
              <a:rPr lang="ru-RU" sz="3200" dirty="0"/>
              <a:t>, заключенная в двойные кавычки, обрабатывается как один аргумент независимо от наличия в ней символов пробелов</a:t>
            </a:r>
            <a:r>
              <a:rPr lang="ru-RU" sz="3200" dirty="0" smtClean="0"/>
              <a:t>.</a:t>
            </a:r>
          </a:p>
          <a:p>
            <a:pPr marL="76200" indent="0" algn="just">
              <a:buNone/>
            </a:pPr>
            <a:r>
              <a:rPr lang="ru-RU" sz="3200" dirty="0"/>
              <a:t>2. Символ двойной кавычки после обратной косой черты ( \" ) интерпретируется как </a:t>
            </a:r>
            <a:r>
              <a:rPr lang="ru-RU" sz="3200" dirty="0" smtClean="0"/>
              <a:t>символ </a:t>
            </a:r>
            <a:r>
              <a:rPr lang="ru-RU" sz="3200" dirty="0"/>
              <a:t>двойной кавычки ( " </a:t>
            </a:r>
            <a:r>
              <a:rPr lang="ru-RU" sz="3200" dirty="0" smtClean="0"/>
              <a:t>).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для параметров командной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24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9620" y="506057"/>
            <a:ext cx="11112760" cy="5845887"/>
          </a:xfrm>
        </p:spPr>
        <p:txBody>
          <a:bodyPr anchor="ctr"/>
          <a:lstStyle/>
          <a:p>
            <a:pPr marL="76200" indent="0">
              <a:buNone/>
            </a:pPr>
            <a:r>
              <a:rPr lang="ru-RU" dirty="0"/>
              <a:t>3. Если двойная кавычка стоит после четного числа символов ( \ ), в массив </a:t>
            </a:r>
            <a:r>
              <a:rPr lang="ru-RU" dirty="0" err="1"/>
              <a:t>argv</a:t>
            </a:r>
            <a:r>
              <a:rPr lang="ru-RU" dirty="0"/>
              <a:t> помещается по одному символу ( \ ) для каждой пары символов ( \\ ), а сама двойная кавычка ( " ) интерпретируется как разделитель строк.</a:t>
            </a:r>
          </a:p>
          <a:p>
            <a:pPr marL="76200" indent="0">
              <a:buNone/>
            </a:pPr>
            <a:r>
              <a:rPr lang="ru-RU" dirty="0" smtClean="0"/>
              <a:t>4. Если </a:t>
            </a:r>
            <a:r>
              <a:rPr lang="ru-RU" dirty="0"/>
              <a:t>двойная кавычка стоит после нечетного числа символов </a:t>
            </a:r>
            <a:r>
              <a:rPr lang="ru-RU" dirty="0" smtClean="0"/>
              <a:t>( \ ), </a:t>
            </a:r>
            <a:r>
              <a:rPr lang="ru-RU" dirty="0"/>
              <a:t>в массив </a:t>
            </a:r>
            <a:r>
              <a:rPr lang="ru-RU" dirty="0" err="1"/>
              <a:t>argv</a:t>
            </a:r>
            <a:r>
              <a:rPr lang="ru-RU" dirty="0"/>
              <a:t> помещается по одному символу </a:t>
            </a:r>
            <a:r>
              <a:rPr lang="ru-RU" dirty="0" smtClean="0"/>
              <a:t>( </a:t>
            </a:r>
            <a:r>
              <a:rPr lang="ru-RU" dirty="0"/>
              <a:t>\ ) для каждой пары символов </a:t>
            </a:r>
            <a:r>
              <a:rPr lang="ru-RU" dirty="0" smtClean="0"/>
              <a:t>( </a:t>
            </a:r>
            <a:r>
              <a:rPr lang="ru-RU" dirty="0"/>
              <a:t>\\ </a:t>
            </a:r>
            <a:r>
              <a:rPr lang="ru-RU" dirty="0" smtClean="0"/>
              <a:t>), </a:t>
            </a:r>
            <a:r>
              <a:rPr lang="ru-RU" dirty="0"/>
              <a:t>а сама двойная кавычка ( " ) </a:t>
            </a:r>
            <a:r>
              <a:rPr lang="ru-RU" dirty="0" smtClean="0"/>
              <a:t>интерпретируется </a:t>
            </a:r>
            <a:r>
              <a:rPr lang="ru-RU" dirty="0"/>
              <a:t>как </a:t>
            </a:r>
            <a:r>
              <a:rPr lang="ru-RU" dirty="0" err="1"/>
              <a:t>escape</a:t>
            </a:r>
            <a:r>
              <a:rPr lang="ru-RU" dirty="0"/>
              <a:t>-последовательность в сочетании с последним символом </a:t>
            </a:r>
            <a:r>
              <a:rPr lang="ru-RU" dirty="0" smtClean="0"/>
              <a:t>( \ ), </a:t>
            </a:r>
            <a:r>
              <a:rPr lang="ru-RU" dirty="0"/>
              <a:t>то есть в </a:t>
            </a:r>
            <a:r>
              <a:rPr lang="ru-RU" dirty="0" err="1"/>
              <a:t>argv</a:t>
            </a:r>
            <a:r>
              <a:rPr lang="ru-RU" dirty="0"/>
              <a:t> помещается литерал двойной кавычки ( " ).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0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интерпретации аргументов командной строки</a:t>
            </a:r>
            <a:r>
              <a:rPr lang="en-US" dirty="0" smtClean="0"/>
              <a:t>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536971"/>
              </p:ext>
            </p:extLst>
          </p:nvPr>
        </p:nvGraphicFramePr>
        <p:xfrm>
          <a:off x="677916" y="1728309"/>
          <a:ext cx="10844691" cy="413347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256691">
                  <a:extLst>
                    <a:ext uri="{9D8B030D-6E8A-4147-A177-3AD203B41FA5}">
                      <a16:colId xmlns:a16="http://schemas.microsoft.com/office/drawing/2014/main" val="3238350930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1549736584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15217595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769219876"/>
                    </a:ext>
                  </a:extLst>
                </a:gridCol>
              </a:tblGrid>
              <a:tr h="10245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dirty="0">
                          <a:effectLst/>
                        </a:rPr>
                        <a:t>Входные данные в командной </a:t>
                      </a:r>
                      <a:r>
                        <a:rPr lang="ru-RU" sz="2800" dirty="0" smtClean="0">
                          <a:effectLst/>
                        </a:rPr>
                        <a:t>строке</a:t>
                      </a:r>
                      <a:r>
                        <a:rPr lang="en-US" sz="2800" dirty="0" smtClean="0">
                          <a:effectLst/>
                        </a:rPr>
                        <a:t>:</a:t>
                      </a:r>
                      <a:endParaRPr lang="ru-RU" sz="2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effectLst/>
                        </a:rPr>
                        <a:t>argv</a:t>
                      </a:r>
                      <a:r>
                        <a:rPr lang="en-US" sz="2800" dirty="0">
                          <a:effectLst/>
                        </a:rPr>
                        <a:t>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effectLst/>
                        </a:rPr>
                        <a:t>argv</a:t>
                      </a:r>
                      <a:r>
                        <a:rPr lang="en-US" sz="2800" dirty="0">
                          <a:effectLst/>
                        </a:rPr>
                        <a:t>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effectLst/>
                        </a:rPr>
                        <a:t>argv</a:t>
                      </a:r>
                      <a:r>
                        <a:rPr lang="en-US" sz="2800" dirty="0">
                          <a:effectLst/>
                        </a:rPr>
                        <a:t>[3]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143544"/>
                  </a:ext>
                </a:extLst>
              </a:tr>
              <a:tr h="488846">
                <a:tc>
                  <a:txBody>
                    <a:bodyPr/>
                    <a:lstStyle/>
                    <a:p>
                      <a:pPr algn="l" fontAlgn="t"/>
                      <a:r>
                        <a:rPr lang="pt-BR" sz="2800" dirty="0">
                          <a:effectLst/>
                        </a:rPr>
                        <a:t>"a b c" d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>
                          <a:effectLst/>
                        </a:rPr>
                        <a:t>a b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effectLst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>
                          <a:effectLst/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570472"/>
                  </a:ext>
                </a:extLst>
              </a:tr>
              <a:tr h="488846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dirty="0">
                          <a:effectLst/>
                        </a:rPr>
                        <a:t>"ab\"c" "\\"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effectLst/>
                        </a:rPr>
                        <a:t>ab"c</a:t>
                      </a:r>
                      <a:endParaRPr lang="en-US" sz="2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>
                          <a:effectLst/>
                        </a:rPr>
                        <a:t>\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>
                          <a:effectLst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974816"/>
                  </a:ext>
                </a:extLst>
              </a:tr>
              <a:tr h="488846">
                <a:tc>
                  <a:txBody>
                    <a:bodyPr/>
                    <a:lstStyle/>
                    <a:p>
                      <a:pPr algn="l" fontAlgn="t"/>
                      <a:r>
                        <a:rPr lang="pt-BR" sz="2800" dirty="0">
                          <a:effectLst/>
                        </a:rPr>
                        <a:t>a\\\b d"e f"g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>
                          <a:effectLst/>
                        </a:rPr>
                        <a:t>a\\\b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effectLst/>
                        </a:rPr>
                        <a:t>de fg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>
                          <a:effectLst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779481"/>
                  </a:ext>
                </a:extLst>
              </a:tr>
              <a:tr h="488846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dirty="0">
                          <a:effectLst/>
                        </a:rPr>
                        <a:t>a\\\"b c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>
                          <a:effectLst/>
                        </a:rPr>
                        <a:t>a\"b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>
                          <a:effectLst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>
                          <a:effectLst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037161"/>
                  </a:ext>
                </a:extLst>
              </a:tr>
              <a:tr h="488846">
                <a:tc>
                  <a:txBody>
                    <a:bodyPr/>
                    <a:lstStyle/>
                    <a:p>
                      <a:pPr algn="l" fontAlgn="t"/>
                      <a:r>
                        <a:rPr lang="pt-BR" sz="2800" dirty="0">
                          <a:effectLst/>
                        </a:rPr>
                        <a:t>a\\\\"b c" d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effectLst/>
                        </a:rPr>
                        <a:t>a\\b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>
                          <a:effectLst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>
                          <a:effectLst/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940057"/>
                  </a:ext>
                </a:extLst>
              </a:tr>
              <a:tr h="488846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dirty="0" err="1">
                          <a:effectLst/>
                        </a:rPr>
                        <a:t>a"b</a:t>
                      </a:r>
                      <a:r>
                        <a:rPr lang="en-US" sz="2800" dirty="0">
                          <a:effectLst/>
                        </a:rPr>
                        <a:t>"" c d</a:t>
                      </a:r>
                      <a:endParaRPr lang="en-US" sz="2800" b="0" i="0" dirty="0">
                        <a:solidFill>
                          <a:srgbClr val="161616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effectLst/>
                        </a:rPr>
                        <a:t>ab" c d</a:t>
                      </a:r>
                      <a:endParaRPr lang="en-US" sz="2800" b="0" i="0">
                        <a:solidFill>
                          <a:srgbClr val="161616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2800" b="0" i="0" dirty="0">
                        <a:solidFill>
                          <a:srgbClr val="161616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254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613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dirty="0" smtClean="0"/>
              <a:t>- замена </a:t>
            </a:r>
            <a:r>
              <a:rPr lang="ru-RU" dirty="0"/>
              <a:t>в тексте управляющих символов на соответствующие текстовые подстановки. Один из видов управляющих последовательностей</a:t>
            </a:r>
            <a:r>
              <a:rPr lang="ru-RU" dirty="0" smtClean="0"/>
              <a:t>.</a:t>
            </a:r>
          </a:p>
          <a:p>
            <a:pPr marL="76200" indent="0" algn="just">
              <a:buNone/>
            </a:pPr>
            <a:endParaRPr lang="ru-RU" dirty="0" smtClean="0"/>
          </a:p>
          <a:p>
            <a:pPr marL="76200" indent="0" algn="just">
              <a:buNone/>
            </a:pPr>
            <a:r>
              <a:rPr lang="ru-RU" dirty="0"/>
              <a:t>В языке программирования Си, внутри строк экранирование символов осуществляется с помощью символа '\', помещённого перед экранируемым символом.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Экранирование символов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892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ранжевый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3423</TotalTime>
  <Words>799</Words>
  <Application>Microsoft Office PowerPoint</Application>
  <PresentationFormat>Широкоэкранный</PresentationFormat>
  <Paragraphs>122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Courier New</vt:lpstr>
      <vt:lpstr>Corbel</vt:lpstr>
      <vt:lpstr>Segoe UI</vt:lpstr>
      <vt:lpstr>Calibri</vt:lpstr>
      <vt:lpstr>Тема Office</vt:lpstr>
      <vt:lpstr>Аргументы командной строки, экранирование</vt:lpstr>
      <vt:lpstr>Параметры программы</vt:lpstr>
      <vt:lpstr>Аргументы программы на языке си</vt:lpstr>
      <vt:lpstr>Аргументы функции main</vt:lpstr>
      <vt:lpstr>Элементы argv</vt:lpstr>
      <vt:lpstr>Правила для параметров командной строки</vt:lpstr>
      <vt:lpstr>Презентация PowerPoint</vt:lpstr>
      <vt:lpstr>Примеры интерпретации аргументов командной строки:</vt:lpstr>
      <vt:lpstr>Экранирование символов</vt:lpstr>
      <vt:lpstr>Пример</vt:lpstr>
      <vt:lpstr>Напишем свою программу «Echo»</vt:lpstr>
      <vt:lpstr>Полезные функции для строк:</vt:lpstr>
      <vt:lpstr>Использование strtok считается небезопасным </vt:lpstr>
      <vt:lpstr>Преобразование строки в число: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СРЕДЫ РАЗРАБОТКИ</dc:title>
  <dc:creator>Irina</dc:creator>
  <cp:lastModifiedBy>Студент</cp:lastModifiedBy>
  <cp:revision>225</cp:revision>
  <dcterms:created xsi:type="dcterms:W3CDTF">2021-10-03T16:37:32Z</dcterms:created>
  <dcterms:modified xsi:type="dcterms:W3CDTF">2023-11-21T08:30:34Z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