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296" r:id="rId4"/>
    <p:sldId id="293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297" r:id="rId13"/>
    <p:sldId id="301" r:id="rId14"/>
    <p:sldId id="302" r:id="rId15"/>
    <p:sldId id="303" r:id="rId16"/>
    <p:sldId id="299" r:id="rId17"/>
    <p:sldId id="319" r:id="rId18"/>
    <p:sldId id="298" r:id="rId19"/>
    <p:sldId id="323" r:id="rId20"/>
    <p:sldId id="306" r:id="rId21"/>
    <p:sldId id="325" r:id="rId22"/>
    <p:sldId id="326" r:id="rId23"/>
    <p:sldId id="328" r:id="rId24"/>
    <p:sldId id="327" r:id="rId25"/>
    <p:sldId id="324" r:id="rId26"/>
    <p:sldId id="307" r:id="rId27"/>
    <p:sldId id="340" r:id="rId28"/>
    <p:sldId id="341" r:id="rId29"/>
    <p:sldId id="329" r:id="rId30"/>
    <p:sldId id="330" r:id="rId31"/>
    <p:sldId id="331" r:id="rId32"/>
    <p:sldId id="332" r:id="rId33"/>
    <p:sldId id="333" r:id="rId34"/>
    <p:sldId id="308" r:id="rId35"/>
    <p:sldId id="334" r:id="rId36"/>
    <p:sldId id="305" r:id="rId37"/>
    <p:sldId id="336" r:id="rId38"/>
    <p:sldId id="337" r:id="rId39"/>
    <p:sldId id="335" r:id="rId40"/>
    <p:sldId id="338" r:id="rId41"/>
    <p:sldId id="339" r:id="rId42"/>
    <p:sldId id="342" r:id="rId43"/>
    <p:sldId id="350" r:id="rId44"/>
    <p:sldId id="320" r:id="rId45"/>
    <p:sldId id="352" r:id="rId46"/>
    <p:sldId id="321" r:id="rId47"/>
    <p:sldId id="322" r:id="rId48"/>
    <p:sldId id="351" r:id="rId49"/>
    <p:sldId id="353" r:id="rId50"/>
    <p:sldId id="356" r:id="rId51"/>
    <p:sldId id="355" r:id="rId52"/>
    <p:sldId id="357" r:id="rId53"/>
    <p:sldId id="358" r:id="rId54"/>
    <p:sldId id="359" r:id="rId55"/>
    <p:sldId id="360" r:id="rId56"/>
    <p:sldId id="362" r:id="rId57"/>
    <p:sldId id="361" r:id="rId58"/>
    <p:sldId id="304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iy Vasyly" initials="VV" lastIdx="2" clrIdx="0">
    <p:extLst>
      <p:ext uri="{19B8F6BF-5375-455C-9EA6-DF929625EA0E}">
        <p15:presenceInfo xmlns:p15="http://schemas.microsoft.com/office/powerpoint/2012/main" userId="5cbee256f0dc6f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20\&#1055;&#1091;&#1073;&#1083;&#1080;&#1082;&#1072;&#1094;&#1080;&#1080;\&#1043;&#1072;&#1085;&#1072;&#1090;\&#1056;&#1080;&#1089;&#1091;&#1085;&#1086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rgbClr val="C00000"/>
                </a:solidFill>
              </a:rPr>
              <a:t>Уровни готовности сквозных цифровых технологий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Рус!$C$3</c:f>
              <c:strCache>
                <c:ptCount val="1"/>
                <c:pt idx="0">
                  <c:v>TRL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Рус!$B$9:$B$17</c:f>
              <c:strCache>
                <c:ptCount val="9"/>
                <c:pt idx="0">
                  <c:v>Сбор больших данных </c:v>
                </c:pt>
                <c:pt idx="1">
                  <c:v>Хранение больших данных</c:v>
                </c:pt>
                <c:pt idx="2">
                  <c:v>Обработка и управление большими данными</c:v>
                </c:pt>
                <c:pt idx="3">
                  <c:v>Вывод больших данных</c:v>
                </c:pt>
                <c:pt idx="4">
                  <c:v>Компьютерное зрение</c:v>
                </c:pt>
                <c:pt idx="5">
                  <c:v>Обработка естественного языка</c:v>
                </c:pt>
                <c:pt idx="6">
                  <c:v>Распознавание и синтез речи</c:v>
                </c:pt>
                <c:pt idx="7">
                  <c:v>Рекомендательные системы и интеллектуальные системы поддержки принятия решений</c:v>
                </c:pt>
                <c:pt idx="8">
                  <c:v>Перспективные методы и технологии в ИИ</c:v>
                </c:pt>
              </c:strCache>
            </c:strRef>
          </c:cat>
          <c:val>
            <c:numRef>
              <c:f>Рус!$C$9:$C$17</c:f>
              <c:numCache>
                <c:formatCode>General</c:formatCode>
                <c:ptCount val="9"/>
                <c:pt idx="0">
                  <c:v>7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00-46EE-BB3D-A41D69642664}"/>
            </c:ext>
          </c:extLst>
        </c:ser>
        <c:ser>
          <c:idx val="1"/>
          <c:order val="1"/>
          <c:tx>
            <c:strRef>
              <c:f>Рус!$D$3</c:f>
              <c:strCache>
                <c:ptCount val="1"/>
                <c:pt idx="0">
                  <c:v>CRL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Рус!$B$9:$B$17</c:f>
              <c:strCache>
                <c:ptCount val="9"/>
                <c:pt idx="0">
                  <c:v>Сбор больших данных </c:v>
                </c:pt>
                <c:pt idx="1">
                  <c:v>Хранение больших данных</c:v>
                </c:pt>
                <c:pt idx="2">
                  <c:v>Обработка и управление большими данными</c:v>
                </c:pt>
                <c:pt idx="3">
                  <c:v>Вывод больших данных</c:v>
                </c:pt>
                <c:pt idx="4">
                  <c:v>Компьютерное зрение</c:v>
                </c:pt>
                <c:pt idx="5">
                  <c:v>Обработка естественного языка</c:v>
                </c:pt>
                <c:pt idx="6">
                  <c:v>Распознавание и синтез речи</c:v>
                </c:pt>
                <c:pt idx="7">
                  <c:v>Рекомендательные системы и интеллектуальные системы поддержки принятия решений</c:v>
                </c:pt>
                <c:pt idx="8">
                  <c:v>Перспективные методы и технологии в ИИ</c:v>
                </c:pt>
              </c:strCache>
            </c:strRef>
          </c:cat>
          <c:val>
            <c:numRef>
              <c:f>Рус!$D$9:$D$17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00-46EE-BB3D-A41D6964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9015016"/>
        <c:axId val="309015344"/>
      </c:barChart>
      <c:catAx>
        <c:axId val="309015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15344"/>
        <c:crosses val="autoZero"/>
        <c:auto val="1"/>
        <c:lblAlgn val="ctr"/>
        <c:lblOffset val="100"/>
        <c:noMultiLvlLbl val="0"/>
      </c:catAx>
      <c:valAx>
        <c:axId val="30901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015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9A884-1E38-48DA-BD2B-6BF8E21CFD69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9E783B6-B65D-4ED2-9913-22E247E0454D}">
      <dgm:prSet phldrT="[Текст]" custT="1"/>
      <dgm:spPr/>
      <dgm:t>
        <a:bodyPr/>
        <a:lstStyle/>
        <a:p>
          <a:r>
            <a:rPr lang="ru-RU" sz="3200" b="1" dirty="0"/>
            <a:t>Факторы рисков</a:t>
          </a:r>
        </a:p>
      </dgm:t>
    </dgm:pt>
    <dgm:pt modelId="{77218B92-3BC8-43C5-876A-7531CBF7FA0B}" type="parTrans" cxnId="{8BE428F2-C7B3-4364-AFBD-B711A1F5E665}">
      <dgm:prSet/>
      <dgm:spPr/>
      <dgm:t>
        <a:bodyPr/>
        <a:lstStyle/>
        <a:p>
          <a:endParaRPr lang="ru-RU" b="1"/>
        </a:p>
      </dgm:t>
    </dgm:pt>
    <dgm:pt modelId="{6BCA7610-D255-403F-B353-0C05F4FD103A}" type="sibTrans" cxnId="{8BE428F2-C7B3-4364-AFBD-B711A1F5E665}">
      <dgm:prSet/>
      <dgm:spPr/>
      <dgm:t>
        <a:bodyPr/>
        <a:lstStyle/>
        <a:p>
          <a:endParaRPr lang="ru-RU" b="1"/>
        </a:p>
      </dgm:t>
    </dgm:pt>
    <dgm:pt modelId="{3AC3DD0B-8BCF-453D-A6A8-2C10180A2842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b="1" dirty="0"/>
            <a:t>Недостаточное доверие к данным</a:t>
          </a:r>
        </a:p>
      </dgm:t>
    </dgm:pt>
    <dgm:pt modelId="{3547BFD1-648B-4257-B2D3-D9C7AA3EBDB0}" type="parTrans" cxnId="{3490E095-5B5F-4475-A0CE-D7B693D5690E}">
      <dgm:prSet/>
      <dgm:spPr/>
      <dgm:t>
        <a:bodyPr/>
        <a:lstStyle/>
        <a:p>
          <a:endParaRPr lang="ru-RU" b="1"/>
        </a:p>
      </dgm:t>
    </dgm:pt>
    <dgm:pt modelId="{93988A8B-C918-430A-8890-1C4A860B5DDB}" type="sibTrans" cxnId="{3490E095-5B5F-4475-A0CE-D7B693D5690E}">
      <dgm:prSet/>
      <dgm:spPr/>
      <dgm:t>
        <a:bodyPr/>
        <a:lstStyle/>
        <a:p>
          <a:endParaRPr lang="ru-RU" b="1"/>
        </a:p>
      </dgm:t>
    </dgm:pt>
    <dgm:pt modelId="{DD50EF1E-9D95-4585-B227-AAD0BB6DF92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b="1" dirty="0"/>
            <a:t>Огромный объем информации</a:t>
          </a:r>
        </a:p>
      </dgm:t>
    </dgm:pt>
    <dgm:pt modelId="{34A83079-3D7D-4DFD-A99E-AA12E365887B}" type="parTrans" cxnId="{355D3F4F-9A43-41E9-905B-22E5CE9DEDAE}">
      <dgm:prSet/>
      <dgm:spPr/>
      <dgm:t>
        <a:bodyPr/>
        <a:lstStyle/>
        <a:p>
          <a:endParaRPr lang="ru-RU" b="1"/>
        </a:p>
      </dgm:t>
    </dgm:pt>
    <dgm:pt modelId="{2D622A34-5F86-4116-929B-08B5C778AF9B}" type="sibTrans" cxnId="{355D3F4F-9A43-41E9-905B-22E5CE9DEDAE}">
      <dgm:prSet/>
      <dgm:spPr/>
      <dgm:t>
        <a:bodyPr/>
        <a:lstStyle/>
        <a:p>
          <a:endParaRPr lang="ru-RU" b="1"/>
        </a:p>
      </dgm:t>
    </dgm:pt>
    <dgm:pt modelId="{574AE0E4-203F-43C5-98D8-5441AE19431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ru-RU" b="1" dirty="0"/>
            <a:t>Недостатки обработки данных</a:t>
          </a:r>
        </a:p>
      </dgm:t>
    </dgm:pt>
    <dgm:pt modelId="{B3365BE7-8D32-4E3D-8D98-8705B0D1547D}" type="parTrans" cxnId="{1FDF0526-1455-4F0F-9CA1-89C494B74679}">
      <dgm:prSet/>
      <dgm:spPr/>
      <dgm:t>
        <a:bodyPr/>
        <a:lstStyle/>
        <a:p>
          <a:endParaRPr lang="ru-RU" b="1"/>
        </a:p>
      </dgm:t>
    </dgm:pt>
    <dgm:pt modelId="{A9BE03B3-5340-4FD0-8150-33F335CF7421}" type="sibTrans" cxnId="{1FDF0526-1455-4F0F-9CA1-89C494B74679}">
      <dgm:prSet/>
      <dgm:spPr/>
      <dgm:t>
        <a:bodyPr/>
        <a:lstStyle/>
        <a:p>
          <a:endParaRPr lang="ru-RU" b="1"/>
        </a:p>
      </dgm:t>
    </dgm:pt>
    <dgm:pt modelId="{00E9EB5D-585B-4B7C-903D-8CAB5EFD5D1F}">
      <dgm:prSet/>
      <dgm:spPr/>
      <dgm:t>
        <a:bodyPr/>
        <a:lstStyle/>
        <a:p>
          <a:r>
            <a:rPr lang="ru-RU" b="1" dirty="0"/>
            <a:t>Уязвимость и безопасность (кибербезопасность)</a:t>
          </a:r>
        </a:p>
      </dgm:t>
    </dgm:pt>
    <dgm:pt modelId="{8AFF58A4-DCCF-4455-A8C1-C0D7D60756D6}" type="parTrans" cxnId="{7F41A0B1-3B64-4D8B-8617-CA627FF7CA54}">
      <dgm:prSet/>
      <dgm:spPr/>
      <dgm:t>
        <a:bodyPr/>
        <a:lstStyle/>
        <a:p>
          <a:endParaRPr lang="ru-RU" b="1"/>
        </a:p>
      </dgm:t>
    </dgm:pt>
    <dgm:pt modelId="{4ACE216A-BA4F-443E-AA5F-93BAF2867805}" type="sibTrans" cxnId="{7F41A0B1-3B64-4D8B-8617-CA627FF7CA54}">
      <dgm:prSet/>
      <dgm:spPr/>
      <dgm:t>
        <a:bodyPr/>
        <a:lstStyle/>
        <a:p>
          <a:endParaRPr lang="ru-RU" b="1"/>
        </a:p>
      </dgm:t>
    </dgm:pt>
    <dgm:pt modelId="{D2AD01B7-4C90-42FE-B03C-262669AB0B09}" type="pres">
      <dgm:prSet presAssocID="{6A69A884-1E38-48DA-BD2B-6BF8E21CFD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2540FC3-7C4B-4A79-9178-16843D4D4337}" type="pres">
      <dgm:prSet presAssocID="{A9E783B6-B65D-4ED2-9913-22E247E0454D}" presName="root1" presStyleCnt="0"/>
      <dgm:spPr/>
    </dgm:pt>
    <dgm:pt modelId="{ADA779E1-4539-4A42-8DC5-509C2F528319}" type="pres">
      <dgm:prSet presAssocID="{A9E783B6-B65D-4ED2-9913-22E247E0454D}" presName="LevelOneTextNode" presStyleLbl="node0" presStyleIdx="0" presStyleCnt="1">
        <dgm:presLayoutVars>
          <dgm:chPref val="3"/>
        </dgm:presLayoutVars>
      </dgm:prSet>
      <dgm:spPr/>
    </dgm:pt>
    <dgm:pt modelId="{DB37ED36-706F-4C75-A81D-808F553DE72A}" type="pres">
      <dgm:prSet presAssocID="{A9E783B6-B65D-4ED2-9913-22E247E0454D}" presName="level2hierChild" presStyleCnt="0"/>
      <dgm:spPr/>
    </dgm:pt>
    <dgm:pt modelId="{B3846EAA-1044-442E-84C5-03FC7F4FFBE5}" type="pres">
      <dgm:prSet presAssocID="{3547BFD1-648B-4257-B2D3-D9C7AA3EBDB0}" presName="conn2-1" presStyleLbl="parChTrans1D2" presStyleIdx="0" presStyleCnt="4"/>
      <dgm:spPr/>
    </dgm:pt>
    <dgm:pt modelId="{5EEEB172-7006-4E38-91B8-8995A03D0F46}" type="pres">
      <dgm:prSet presAssocID="{3547BFD1-648B-4257-B2D3-D9C7AA3EBDB0}" presName="connTx" presStyleLbl="parChTrans1D2" presStyleIdx="0" presStyleCnt="4"/>
      <dgm:spPr/>
    </dgm:pt>
    <dgm:pt modelId="{DF94F5A0-8BCC-4C44-80B0-E261BF5C6FAF}" type="pres">
      <dgm:prSet presAssocID="{3AC3DD0B-8BCF-453D-A6A8-2C10180A2842}" presName="root2" presStyleCnt="0"/>
      <dgm:spPr/>
    </dgm:pt>
    <dgm:pt modelId="{7F785476-5DB2-4489-ADBD-6912C9041D4B}" type="pres">
      <dgm:prSet presAssocID="{3AC3DD0B-8BCF-453D-A6A8-2C10180A2842}" presName="LevelTwoTextNode" presStyleLbl="node2" presStyleIdx="0" presStyleCnt="4">
        <dgm:presLayoutVars>
          <dgm:chPref val="3"/>
        </dgm:presLayoutVars>
      </dgm:prSet>
      <dgm:spPr/>
    </dgm:pt>
    <dgm:pt modelId="{2A7DF675-B80C-48F1-B36C-8FF29562DB9B}" type="pres">
      <dgm:prSet presAssocID="{3AC3DD0B-8BCF-453D-A6A8-2C10180A2842}" presName="level3hierChild" presStyleCnt="0"/>
      <dgm:spPr/>
    </dgm:pt>
    <dgm:pt modelId="{95A3172B-31A0-40D9-A70D-A486881F2C29}" type="pres">
      <dgm:prSet presAssocID="{34A83079-3D7D-4DFD-A99E-AA12E365887B}" presName="conn2-1" presStyleLbl="parChTrans1D2" presStyleIdx="1" presStyleCnt="4"/>
      <dgm:spPr/>
    </dgm:pt>
    <dgm:pt modelId="{E7ECB3A1-6D07-4A72-923B-E42356E9AB0E}" type="pres">
      <dgm:prSet presAssocID="{34A83079-3D7D-4DFD-A99E-AA12E365887B}" presName="connTx" presStyleLbl="parChTrans1D2" presStyleIdx="1" presStyleCnt="4"/>
      <dgm:spPr/>
    </dgm:pt>
    <dgm:pt modelId="{BEC8844C-8DC4-40B2-B771-43987AD0C581}" type="pres">
      <dgm:prSet presAssocID="{DD50EF1E-9D95-4585-B227-AAD0BB6DF920}" presName="root2" presStyleCnt="0"/>
      <dgm:spPr/>
    </dgm:pt>
    <dgm:pt modelId="{BFDD7CE8-34BE-4C32-9DAC-2B0E0D9BB44E}" type="pres">
      <dgm:prSet presAssocID="{DD50EF1E-9D95-4585-B227-AAD0BB6DF920}" presName="LevelTwoTextNode" presStyleLbl="node2" presStyleIdx="1" presStyleCnt="4">
        <dgm:presLayoutVars>
          <dgm:chPref val="3"/>
        </dgm:presLayoutVars>
      </dgm:prSet>
      <dgm:spPr/>
    </dgm:pt>
    <dgm:pt modelId="{F96B196B-2286-4D2F-A181-EC659921DD6A}" type="pres">
      <dgm:prSet presAssocID="{DD50EF1E-9D95-4585-B227-AAD0BB6DF920}" presName="level3hierChild" presStyleCnt="0"/>
      <dgm:spPr/>
    </dgm:pt>
    <dgm:pt modelId="{231A3D37-946F-4FD1-907E-63A3E4F27FCE}" type="pres">
      <dgm:prSet presAssocID="{B3365BE7-8D32-4E3D-8D98-8705B0D1547D}" presName="conn2-1" presStyleLbl="parChTrans1D2" presStyleIdx="2" presStyleCnt="4"/>
      <dgm:spPr/>
    </dgm:pt>
    <dgm:pt modelId="{73CC6EF5-940B-433A-B309-5C0B32A1E02C}" type="pres">
      <dgm:prSet presAssocID="{B3365BE7-8D32-4E3D-8D98-8705B0D1547D}" presName="connTx" presStyleLbl="parChTrans1D2" presStyleIdx="2" presStyleCnt="4"/>
      <dgm:spPr/>
    </dgm:pt>
    <dgm:pt modelId="{8C959F0B-32BB-4449-97A5-E181FFA4F05D}" type="pres">
      <dgm:prSet presAssocID="{574AE0E4-203F-43C5-98D8-5441AE194311}" presName="root2" presStyleCnt="0"/>
      <dgm:spPr/>
    </dgm:pt>
    <dgm:pt modelId="{0F0F8A11-5C44-4D73-BD02-F7ED6176C1AC}" type="pres">
      <dgm:prSet presAssocID="{574AE0E4-203F-43C5-98D8-5441AE194311}" presName="LevelTwoTextNode" presStyleLbl="node2" presStyleIdx="2" presStyleCnt="4">
        <dgm:presLayoutVars>
          <dgm:chPref val="3"/>
        </dgm:presLayoutVars>
      </dgm:prSet>
      <dgm:spPr/>
    </dgm:pt>
    <dgm:pt modelId="{E013B070-CFBA-4BFB-9424-F68B323FDFC8}" type="pres">
      <dgm:prSet presAssocID="{574AE0E4-203F-43C5-98D8-5441AE194311}" presName="level3hierChild" presStyleCnt="0"/>
      <dgm:spPr/>
    </dgm:pt>
    <dgm:pt modelId="{5A80415F-30BF-4427-833E-DE6127FF2D2A}" type="pres">
      <dgm:prSet presAssocID="{8AFF58A4-DCCF-4455-A8C1-C0D7D60756D6}" presName="conn2-1" presStyleLbl="parChTrans1D2" presStyleIdx="3" presStyleCnt="4"/>
      <dgm:spPr/>
    </dgm:pt>
    <dgm:pt modelId="{5A64905A-11A7-4779-ADDE-4339936CBAF7}" type="pres">
      <dgm:prSet presAssocID="{8AFF58A4-DCCF-4455-A8C1-C0D7D60756D6}" presName="connTx" presStyleLbl="parChTrans1D2" presStyleIdx="3" presStyleCnt="4"/>
      <dgm:spPr/>
    </dgm:pt>
    <dgm:pt modelId="{5ADB22CB-07AA-4F40-AA52-8BF63DA48B0A}" type="pres">
      <dgm:prSet presAssocID="{00E9EB5D-585B-4B7C-903D-8CAB5EFD5D1F}" presName="root2" presStyleCnt="0"/>
      <dgm:spPr/>
    </dgm:pt>
    <dgm:pt modelId="{F7BE4033-1536-4E1D-B870-3825C0794960}" type="pres">
      <dgm:prSet presAssocID="{00E9EB5D-585B-4B7C-903D-8CAB5EFD5D1F}" presName="LevelTwoTextNode" presStyleLbl="node2" presStyleIdx="3" presStyleCnt="4">
        <dgm:presLayoutVars>
          <dgm:chPref val="3"/>
        </dgm:presLayoutVars>
      </dgm:prSet>
      <dgm:spPr/>
    </dgm:pt>
    <dgm:pt modelId="{1695B955-B149-4FDF-ABB3-4797D7799E0D}" type="pres">
      <dgm:prSet presAssocID="{00E9EB5D-585B-4B7C-903D-8CAB5EFD5D1F}" presName="level3hierChild" presStyleCnt="0"/>
      <dgm:spPr/>
    </dgm:pt>
  </dgm:ptLst>
  <dgm:cxnLst>
    <dgm:cxn modelId="{1FDF0526-1455-4F0F-9CA1-89C494B74679}" srcId="{A9E783B6-B65D-4ED2-9913-22E247E0454D}" destId="{574AE0E4-203F-43C5-98D8-5441AE194311}" srcOrd="2" destOrd="0" parTransId="{B3365BE7-8D32-4E3D-8D98-8705B0D1547D}" sibTransId="{A9BE03B3-5340-4FD0-8150-33F335CF7421}"/>
    <dgm:cxn modelId="{8EECE538-D51F-4F08-BF2B-86F74454AE86}" type="presOf" srcId="{34A83079-3D7D-4DFD-A99E-AA12E365887B}" destId="{E7ECB3A1-6D07-4A72-923B-E42356E9AB0E}" srcOrd="1" destOrd="0" presId="urn:microsoft.com/office/officeart/2008/layout/HorizontalMultiLevelHierarchy"/>
    <dgm:cxn modelId="{355D3F4F-9A43-41E9-905B-22E5CE9DEDAE}" srcId="{A9E783B6-B65D-4ED2-9913-22E247E0454D}" destId="{DD50EF1E-9D95-4585-B227-AAD0BB6DF920}" srcOrd="1" destOrd="0" parTransId="{34A83079-3D7D-4DFD-A99E-AA12E365887B}" sibTransId="{2D622A34-5F86-4116-929B-08B5C778AF9B}"/>
    <dgm:cxn modelId="{EF2ADD70-6F7B-432F-BA3C-5FB65C74BF7E}" type="presOf" srcId="{00E9EB5D-585B-4B7C-903D-8CAB5EFD5D1F}" destId="{F7BE4033-1536-4E1D-B870-3825C0794960}" srcOrd="0" destOrd="0" presId="urn:microsoft.com/office/officeart/2008/layout/HorizontalMultiLevelHierarchy"/>
    <dgm:cxn modelId="{187A377F-10C8-41A9-9293-C57CD9DAF1A5}" type="presOf" srcId="{8AFF58A4-DCCF-4455-A8C1-C0D7D60756D6}" destId="{5A64905A-11A7-4779-ADDE-4339936CBAF7}" srcOrd="1" destOrd="0" presId="urn:microsoft.com/office/officeart/2008/layout/HorizontalMultiLevelHierarchy"/>
    <dgm:cxn modelId="{9E079684-E3AC-451A-AC55-183D01D7AF3B}" type="presOf" srcId="{B3365BE7-8D32-4E3D-8D98-8705B0D1547D}" destId="{231A3D37-946F-4FD1-907E-63A3E4F27FCE}" srcOrd="0" destOrd="0" presId="urn:microsoft.com/office/officeart/2008/layout/HorizontalMultiLevelHierarchy"/>
    <dgm:cxn modelId="{3490E095-5B5F-4475-A0CE-D7B693D5690E}" srcId="{A9E783B6-B65D-4ED2-9913-22E247E0454D}" destId="{3AC3DD0B-8BCF-453D-A6A8-2C10180A2842}" srcOrd="0" destOrd="0" parTransId="{3547BFD1-648B-4257-B2D3-D9C7AA3EBDB0}" sibTransId="{93988A8B-C918-430A-8890-1C4A860B5DDB}"/>
    <dgm:cxn modelId="{3C01969D-2C13-4BA6-ABA7-6706E9B97444}" type="presOf" srcId="{3547BFD1-648B-4257-B2D3-D9C7AA3EBDB0}" destId="{5EEEB172-7006-4E38-91B8-8995A03D0F46}" srcOrd="1" destOrd="0" presId="urn:microsoft.com/office/officeart/2008/layout/HorizontalMultiLevelHierarchy"/>
    <dgm:cxn modelId="{E11FA4A6-4EFF-472C-A6D0-9061E22F9C78}" type="presOf" srcId="{3547BFD1-648B-4257-B2D3-D9C7AA3EBDB0}" destId="{B3846EAA-1044-442E-84C5-03FC7F4FFBE5}" srcOrd="0" destOrd="0" presId="urn:microsoft.com/office/officeart/2008/layout/HorizontalMultiLevelHierarchy"/>
    <dgm:cxn modelId="{7F41A0B1-3B64-4D8B-8617-CA627FF7CA54}" srcId="{A9E783B6-B65D-4ED2-9913-22E247E0454D}" destId="{00E9EB5D-585B-4B7C-903D-8CAB5EFD5D1F}" srcOrd="3" destOrd="0" parTransId="{8AFF58A4-DCCF-4455-A8C1-C0D7D60756D6}" sibTransId="{4ACE216A-BA4F-443E-AA5F-93BAF2867805}"/>
    <dgm:cxn modelId="{6FA890B5-ABAC-4704-AC58-8705C060B0A1}" type="presOf" srcId="{A9E783B6-B65D-4ED2-9913-22E247E0454D}" destId="{ADA779E1-4539-4A42-8DC5-509C2F528319}" srcOrd="0" destOrd="0" presId="urn:microsoft.com/office/officeart/2008/layout/HorizontalMultiLevelHierarchy"/>
    <dgm:cxn modelId="{9AC9B4E3-3ADE-453F-BFBA-13D1902861DD}" type="presOf" srcId="{8AFF58A4-DCCF-4455-A8C1-C0D7D60756D6}" destId="{5A80415F-30BF-4427-833E-DE6127FF2D2A}" srcOrd="0" destOrd="0" presId="urn:microsoft.com/office/officeart/2008/layout/HorizontalMultiLevelHierarchy"/>
    <dgm:cxn modelId="{4C582DE5-73B2-40B9-A72F-E4F34F4E52C5}" type="presOf" srcId="{DD50EF1E-9D95-4585-B227-AAD0BB6DF920}" destId="{BFDD7CE8-34BE-4C32-9DAC-2B0E0D9BB44E}" srcOrd="0" destOrd="0" presId="urn:microsoft.com/office/officeart/2008/layout/HorizontalMultiLevelHierarchy"/>
    <dgm:cxn modelId="{A6449FF1-404B-4CA0-B3F5-CA53E6192236}" type="presOf" srcId="{6A69A884-1E38-48DA-BD2B-6BF8E21CFD69}" destId="{D2AD01B7-4C90-42FE-B03C-262669AB0B09}" srcOrd="0" destOrd="0" presId="urn:microsoft.com/office/officeart/2008/layout/HorizontalMultiLevelHierarchy"/>
    <dgm:cxn modelId="{8610B2F1-C011-4FE7-94DA-317729694495}" type="presOf" srcId="{34A83079-3D7D-4DFD-A99E-AA12E365887B}" destId="{95A3172B-31A0-40D9-A70D-A486881F2C29}" srcOrd="0" destOrd="0" presId="urn:microsoft.com/office/officeart/2008/layout/HorizontalMultiLevelHierarchy"/>
    <dgm:cxn modelId="{8BE428F2-C7B3-4364-AFBD-B711A1F5E665}" srcId="{6A69A884-1E38-48DA-BD2B-6BF8E21CFD69}" destId="{A9E783B6-B65D-4ED2-9913-22E247E0454D}" srcOrd="0" destOrd="0" parTransId="{77218B92-3BC8-43C5-876A-7531CBF7FA0B}" sibTransId="{6BCA7610-D255-403F-B353-0C05F4FD103A}"/>
    <dgm:cxn modelId="{D52B96F7-6F74-4CC8-993B-FE3AFE245E17}" type="presOf" srcId="{574AE0E4-203F-43C5-98D8-5441AE194311}" destId="{0F0F8A11-5C44-4D73-BD02-F7ED6176C1AC}" srcOrd="0" destOrd="0" presId="urn:microsoft.com/office/officeart/2008/layout/HorizontalMultiLevelHierarchy"/>
    <dgm:cxn modelId="{843C8AF9-2E84-454A-901F-80778A94BCF8}" type="presOf" srcId="{B3365BE7-8D32-4E3D-8D98-8705B0D1547D}" destId="{73CC6EF5-940B-433A-B309-5C0B32A1E02C}" srcOrd="1" destOrd="0" presId="urn:microsoft.com/office/officeart/2008/layout/HorizontalMultiLevelHierarchy"/>
    <dgm:cxn modelId="{8DE437FE-2DA1-432A-A9FC-E4DCC7254051}" type="presOf" srcId="{3AC3DD0B-8BCF-453D-A6A8-2C10180A2842}" destId="{7F785476-5DB2-4489-ADBD-6912C9041D4B}" srcOrd="0" destOrd="0" presId="urn:microsoft.com/office/officeart/2008/layout/HorizontalMultiLevelHierarchy"/>
    <dgm:cxn modelId="{FDC2C94F-0754-43EC-A137-33A9BD71D6CA}" type="presParOf" srcId="{D2AD01B7-4C90-42FE-B03C-262669AB0B09}" destId="{62540FC3-7C4B-4A79-9178-16843D4D4337}" srcOrd="0" destOrd="0" presId="urn:microsoft.com/office/officeart/2008/layout/HorizontalMultiLevelHierarchy"/>
    <dgm:cxn modelId="{FED05CE4-D87E-485F-AC68-4DE24709C632}" type="presParOf" srcId="{62540FC3-7C4B-4A79-9178-16843D4D4337}" destId="{ADA779E1-4539-4A42-8DC5-509C2F528319}" srcOrd="0" destOrd="0" presId="urn:microsoft.com/office/officeart/2008/layout/HorizontalMultiLevelHierarchy"/>
    <dgm:cxn modelId="{F0D634A8-7A54-4ED2-8D7C-D7596EB2F0F2}" type="presParOf" srcId="{62540FC3-7C4B-4A79-9178-16843D4D4337}" destId="{DB37ED36-706F-4C75-A81D-808F553DE72A}" srcOrd="1" destOrd="0" presId="urn:microsoft.com/office/officeart/2008/layout/HorizontalMultiLevelHierarchy"/>
    <dgm:cxn modelId="{6A3DA358-3FC8-4BB9-BDB5-D0BF48E7137F}" type="presParOf" srcId="{DB37ED36-706F-4C75-A81D-808F553DE72A}" destId="{B3846EAA-1044-442E-84C5-03FC7F4FFBE5}" srcOrd="0" destOrd="0" presId="urn:microsoft.com/office/officeart/2008/layout/HorizontalMultiLevelHierarchy"/>
    <dgm:cxn modelId="{BE306B70-046A-4DF3-9AAA-E20FDF85864C}" type="presParOf" srcId="{B3846EAA-1044-442E-84C5-03FC7F4FFBE5}" destId="{5EEEB172-7006-4E38-91B8-8995A03D0F46}" srcOrd="0" destOrd="0" presId="urn:microsoft.com/office/officeart/2008/layout/HorizontalMultiLevelHierarchy"/>
    <dgm:cxn modelId="{C6E41FC6-ACC9-4218-B3DA-806D643B4550}" type="presParOf" srcId="{DB37ED36-706F-4C75-A81D-808F553DE72A}" destId="{DF94F5A0-8BCC-4C44-80B0-E261BF5C6FAF}" srcOrd="1" destOrd="0" presId="urn:microsoft.com/office/officeart/2008/layout/HorizontalMultiLevelHierarchy"/>
    <dgm:cxn modelId="{78477611-484F-43F2-B412-2577CBB3DB84}" type="presParOf" srcId="{DF94F5A0-8BCC-4C44-80B0-E261BF5C6FAF}" destId="{7F785476-5DB2-4489-ADBD-6912C9041D4B}" srcOrd="0" destOrd="0" presId="urn:microsoft.com/office/officeart/2008/layout/HorizontalMultiLevelHierarchy"/>
    <dgm:cxn modelId="{71DD0926-BBB0-45F6-A0D8-7DA74FB80EAA}" type="presParOf" srcId="{DF94F5A0-8BCC-4C44-80B0-E261BF5C6FAF}" destId="{2A7DF675-B80C-48F1-B36C-8FF29562DB9B}" srcOrd="1" destOrd="0" presId="urn:microsoft.com/office/officeart/2008/layout/HorizontalMultiLevelHierarchy"/>
    <dgm:cxn modelId="{867B1E51-9F7E-47EA-8D6F-550BE4B941E3}" type="presParOf" srcId="{DB37ED36-706F-4C75-A81D-808F553DE72A}" destId="{95A3172B-31A0-40D9-A70D-A486881F2C29}" srcOrd="2" destOrd="0" presId="urn:microsoft.com/office/officeart/2008/layout/HorizontalMultiLevelHierarchy"/>
    <dgm:cxn modelId="{CECE1B8E-1ACD-45FD-96B7-15AEB2B9A96E}" type="presParOf" srcId="{95A3172B-31A0-40D9-A70D-A486881F2C29}" destId="{E7ECB3A1-6D07-4A72-923B-E42356E9AB0E}" srcOrd="0" destOrd="0" presId="urn:microsoft.com/office/officeart/2008/layout/HorizontalMultiLevelHierarchy"/>
    <dgm:cxn modelId="{BC8B44FF-6B62-4E2A-98CB-642BAB9B8B3E}" type="presParOf" srcId="{DB37ED36-706F-4C75-A81D-808F553DE72A}" destId="{BEC8844C-8DC4-40B2-B771-43987AD0C581}" srcOrd="3" destOrd="0" presId="urn:microsoft.com/office/officeart/2008/layout/HorizontalMultiLevelHierarchy"/>
    <dgm:cxn modelId="{B54B5841-0D36-4B1D-A172-76AC6CD4BE7B}" type="presParOf" srcId="{BEC8844C-8DC4-40B2-B771-43987AD0C581}" destId="{BFDD7CE8-34BE-4C32-9DAC-2B0E0D9BB44E}" srcOrd="0" destOrd="0" presId="urn:microsoft.com/office/officeart/2008/layout/HorizontalMultiLevelHierarchy"/>
    <dgm:cxn modelId="{A09C105B-E9F0-49D4-9EDF-3F8912EA47FE}" type="presParOf" srcId="{BEC8844C-8DC4-40B2-B771-43987AD0C581}" destId="{F96B196B-2286-4D2F-A181-EC659921DD6A}" srcOrd="1" destOrd="0" presId="urn:microsoft.com/office/officeart/2008/layout/HorizontalMultiLevelHierarchy"/>
    <dgm:cxn modelId="{8C05FEA8-69CC-4ADB-84F8-BFBA920C4CF9}" type="presParOf" srcId="{DB37ED36-706F-4C75-A81D-808F553DE72A}" destId="{231A3D37-946F-4FD1-907E-63A3E4F27FCE}" srcOrd="4" destOrd="0" presId="urn:microsoft.com/office/officeart/2008/layout/HorizontalMultiLevelHierarchy"/>
    <dgm:cxn modelId="{085C209B-F8DF-4E51-934E-7D231A59C0A0}" type="presParOf" srcId="{231A3D37-946F-4FD1-907E-63A3E4F27FCE}" destId="{73CC6EF5-940B-433A-B309-5C0B32A1E02C}" srcOrd="0" destOrd="0" presId="urn:microsoft.com/office/officeart/2008/layout/HorizontalMultiLevelHierarchy"/>
    <dgm:cxn modelId="{9FEFA900-8518-4313-9013-D7EC3137C7DE}" type="presParOf" srcId="{DB37ED36-706F-4C75-A81D-808F553DE72A}" destId="{8C959F0B-32BB-4449-97A5-E181FFA4F05D}" srcOrd="5" destOrd="0" presId="urn:microsoft.com/office/officeart/2008/layout/HorizontalMultiLevelHierarchy"/>
    <dgm:cxn modelId="{A64A9468-47AA-40A5-BFF8-33A62D104A96}" type="presParOf" srcId="{8C959F0B-32BB-4449-97A5-E181FFA4F05D}" destId="{0F0F8A11-5C44-4D73-BD02-F7ED6176C1AC}" srcOrd="0" destOrd="0" presId="urn:microsoft.com/office/officeart/2008/layout/HorizontalMultiLevelHierarchy"/>
    <dgm:cxn modelId="{C2CEC689-2D68-4A17-9865-51BB67B03010}" type="presParOf" srcId="{8C959F0B-32BB-4449-97A5-E181FFA4F05D}" destId="{E013B070-CFBA-4BFB-9424-F68B323FDFC8}" srcOrd="1" destOrd="0" presId="urn:microsoft.com/office/officeart/2008/layout/HorizontalMultiLevelHierarchy"/>
    <dgm:cxn modelId="{325345E8-1B38-41A8-9541-EBC2E27BE660}" type="presParOf" srcId="{DB37ED36-706F-4C75-A81D-808F553DE72A}" destId="{5A80415F-30BF-4427-833E-DE6127FF2D2A}" srcOrd="6" destOrd="0" presId="urn:microsoft.com/office/officeart/2008/layout/HorizontalMultiLevelHierarchy"/>
    <dgm:cxn modelId="{D45A97E4-68FF-414F-A09A-5E02E681AD99}" type="presParOf" srcId="{5A80415F-30BF-4427-833E-DE6127FF2D2A}" destId="{5A64905A-11A7-4779-ADDE-4339936CBAF7}" srcOrd="0" destOrd="0" presId="urn:microsoft.com/office/officeart/2008/layout/HorizontalMultiLevelHierarchy"/>
    <dgm:cxn modelId="{2BBE92BE-145B-49E9-9EE4-9AE6E20EB95A}" type="presParOf" srcId="{DB37ED36-706F-4C75-A81D-808F553DE72A}" destId="{5ADB22CB-07AA-4F40-AA52-8BF63DA48B0A}" srcOrd="7" destOrd="0" presId="urn:microsoft.com/office/officeart/2008/layout/HorizontalMultiLevelHierarchy"/>
    <dgm:cxn modelId="{61793235-5A36-4A16-B498-C0AE716457CB}" type="presParOf" srcId="{5ADB22CB-07AA-4F40-AA52-8BF63DA48B0A}" destId="{F7BE4033-1536-4E1D-B870-3825C0794960}" srcOrd="0" destOrd="0" presId="urn:microsoft.com/office/officeart/2008/layout/HorizontalMultiLevelHierarchy"/>
    <dgm:cxn modelId="{4D69B6DB-563F-45DB-9D1A-04B5AADAFA53}" type="presParOf" srcId="{5ADB22CB-07AA-4F40-AA52-8BF63DA48B0A}" destId="{1695B955-B149-4FDF-ABB3-4797D7799E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7DE94-A1C9-45DF-AE0E-25C981131F4B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FD784B-9D92-480B-A9C6-B279BBE9D700}">
      <dgm:prSet phldrT="[Текст]" custT="1"/>
      <dgm:spPr/>
      <dgm:t>
        <a:bodyPr/>
        <a:lstStyle/>
        <a:p>
          <a:r>
            <a:rPr lang="ru-RU" sz="2400" b="1" dirty="0"/>
            <a:t>Риски</a:t>
          </a:r>
        </a:p>
      </dgm:t>
    </dgm:pt>
    <dgm:pt modelId="{56DFF02E-5501-4AAA-9AC5-C85F221115FB}" type="parTrans" cxnId="{E1AC7624-4E56-4C1C-AAC1-1B43471D43EA}">
      <dgm:prSet/>
      <dgm:spPr/>
      <dgm:t>
        <a:bodyPr/>
        <a:lstStyle/>
        <a:p>
          <a:endParaRPr lang="ru-RU" sz="2400" b="1"/>
        </a:p>
      </dgm:t>
    </dgm:pt>
    <dgm:pt modelId="{77412E6E-18B1-40F7-B861-91E66618AF95}" type="sibTrans" cxnId="{E1AC7624-4E56-4C1C-AAC1-1B43471D43EA}">
      <dgm:prSet/>
      <dgm:spPr/>
      <dgm:t>
        <a:bodyPr/>
        <a:lstStyle/>
        <a:p>
          <a:endParaRPr lang="ru-RU" sz="2400" b="1"/>
        </a:p>
      </dgm:t>
    </dgm:pt>
    <dgm:pt modelId="{E6FFB179-F918-4853-8E48-D128391A120A}">
      <dgm:prSet phldrT="[Текст]" custT="1"/>
      <dgm:spPr/>
      <dgm:t>
        <a:bodyPr/>
        <a:lstStyle/>
        <a:p>
          <a:r>
            <a:rPr lang="ru-RU" sz="2400" b="1" dirty="0"/>
            <a:t>Репутационный</a:t>
          </a:r>
        </a:p>
      </dgm:t>
    </dgm:pt>
    <dgm:pt modelId="{BBF73D5B-7260-42A6-A4D1-AB6F4BCFB17E}" type="parTrans" cxnId="{486D2420-8879-4645-AD28-DBD59BE5C49B}">
      <dgm:prSet custT="1"/>
      <dgm:spPr/>
      <dgm:t>
        <a:bodyPr/>
        <a:lstStyle/>
        <a:p>
          <a:endParaRPr lang="ru-RU" sz="2400" b="1"/>
        </a:p>
      </dgm:t>
    </dgm:pt>
    <dgm:pt modelId="{71D6A840-D112-4E8D-900E-8702548D2DF9}" type="sibTrans" cxnId="{486D2420-8879-4645-AD28-DBD59BE5C49B}">
      <dgm:prSet/>
      <dgm:spPr/>
      <dgm:t>
        <a:bodyPr/>
        <a:lstStyle/>
        <a:p>
          <a:endParaRPr lang="ru-RU" sz="2400" b="1"/>
        </a:p>
      </dgm:t>
    </dgm:pt>
    <dgm:pt modelId="{6D8A5C23-D729-4062-9BA0-189AED2984AB}">
      <dgm:prSet phldrT="[Текст]" custT="1"/>
      <dgm:spPr/>
      <dgm:t>
        <a:bodyPr/>
        <a:lstStyle/>
        <a:p>
          <a:r>
            <a:rPr lang="ru-RU" sz="2400" b="1" dirty="0"/>
            <a:t>Финансовый</a:t>
          </a:r>
        </a:p>
      </dgm:t>
    </dgm:pt>
    <dgm:pt modelId="{ADD2B41B-AD30-4DD0-AC42-555B10573E07}" type="parTrans" cxnId="{DEA22E40-5BC8-4600-BF54-CD05A2176E42}">
      <dgm:prSet custT="1"/>
      <dgm:spPr/>
      <dgm:t>
        <a:bodyPr/>
        <a:lstStyle/>
        <a:p>
          <a:endParaRPr lang="ru-RU" sz="2400" b="1"/>
        </a:p>
      </dgm:t>
    </dgm:pt>
    <dgm:pt modelId="{EFD7A986-3DE4-412C-B5DB-8FE4781AA8B8}" type="sibTrans" cxnId="{DEA22E40-5BC8-4600-BF54-CD05A2176E42}">
      <dgm:prSet/>
      <dgm:spPr/>
      <dgm:t>
        <a:bodyPr/>
        <a:lstStyle/>
        <a:p>
          <a:endParaRPr lang="ru-RU" sz="2400" b="1"/>
        </a:p>
      </dgm:t>
    </dgm:pt>
    <dgm:pt modelId="{38C77516-915B-47BA-92B8-84F99C5EBC99}">
      <dgm:prSet phldrT="[Текст]" custT="1"/>
      <dgm:spPr/>
      <dgm:t>
        <a:bodyPr/>
        <a:lstStyle/>
        <a:p>
          <a:r>
            <a:rPr lang="ru-RU" sz="2400" b="1" dirty="0" err="1"/>
            <a:t>Киберриски</a:t>
          </a:r>
          <a:endParaRPr lang="ru-RU" sz="2400" b="1" dirty="0"/>
        </a:p>
      </dgm:t>
    </dgm:pt>
    <dgm:pt modelId="{45FD51C4-0C75-4C0C-A489-654529E6739D}" type="parTrans" cxnId="{5B714763-D8E5-442D-A7F1-C23701A3380F}">
      <dgm:prSet custT="1"/>
      <dgm:spPr/>
      <dgm:t>
        <a:bodyPr/>
        <a:lstStyle/>
        <a:p>
          <a:endParaRPr lang="ru-RU" sz="2400" b="1"/>
        </a:p>
      </dgm:t>
    </dgm:pt>
    <dgm:pt modelId="{1E21DBE5-F8C1-40AB-8146-19C2C4756B91}" type="sibTrans" cxnId="{5B714763-D8E5-442D-A7F1-C23701A3380F}">
      <dgm:prSet/>
      <dgm:spPr/>
      <dgm:t>
        <a:bodyPr/>
        <a:lstStyle/>
        <a:p>
          <a:endParaRPr lang="ru-RU" sz="2400" b="1"/>
        </a:p>
      </dgm:t>
    </dgm:pt>
    <dgm:pt modelId="{5E6B0F31-730F-4407-A0D0-02C98DE4D534}">
      <dgm:prSet phldrT="[Текст]" custT="1"/>
      <dgm:spPr/>
      <dgm:t>
        <a:bodyPr/>
        <a:lstStyle/>
        <a:p>
          <a:r>
            <a:rPr lang="ru-RU" sz="2400" b="1" dirty="0"/>
            <a:t>Правовой</a:t>
          </a:r>
        </a:p>
      </dgm:t>
    </dgm:pt>
    <dgm:pt modelId="{E4DD6650-D7C3-4875-84A0-831443A704FD}" type="parTrans" cxnId="{6E33F5EF-6C4A-42C6-9C7C-51C881C4ED30}">
      <dgm:prSet custT="1"/>
      <dgm:spPr/>
      <dgm:t>
        <a:bodyPr/>
        <a:lstStyle/>
        <a:p>
          <a:endParaRPr lang="ru-RU" sz="2400" b="1"/>
        </a:p>
      </dgm:t>
    </dgm:pt>
    <dgm:pt modelId="{8C0FBF0C-FC35-4910-A685-768B89AB509B}" type="sibTrans" cxnId="{6E33F5EF-6C4A-42C6-9C7C-51C881C4ED30}">
      <dgm:prSet/>
      <dgm:spPr/>
      <dgm:t>
        <a:bodyPr/>
        <a:lstStyle/>
        <a:p>
          <a:endParaRPr lang="ru-RU" sz="2400" b="1"/>
        </a:p>
      </dgm:t>
    </dgm:pt>
    <dgm:pt modelId="{9707729A-1C42-405D-8D07-8487A66F8B36}" type="pres">
      <dgm:prSet presAssocID="{8EA7DE94-A1C9-45DF-AE0E-25C981131F4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EA907F-0EAD-4AF7-9654-DFA0ED8478EB}" type="pres">
      <dgm:prSet presAssocID="{41FD784B-9D92-480B-A9C6-B279BBE9D700}" presName="root1" presStyleCnt="0"/>
      <dgm:spPr/>
    </dgm:pt>
    <dgm:pt modelId="{885AC690-2E71-4C55-81B9-BF223B18CF02}" type="pres">
      <dgm:prSet presAssocID="{41FD784B-9D92-480B-A9C6-B279BBE9D700}" presName="LevelOneTextNode" presStyleLbl="node0" presStyleIdx="0" presStyleCnt="1" custLinFactNeighborX="-1056" custLinFactNeighborY="-3503">
        <dgm:presLayoutVars>
          <dgm:chPref val="3"/>
        </dgm:presLayoutVars>
      </dgm:prSet>
      <dgm:spPr/>
    </dgm:pt>
    <dgm:pt modelId="{574D60DF-9C7D-465C-B0FC-BF87C023AC5C}" type="pres">
      <dgm:prSet presAssocID="{41FD784B-9D92-480B-A9C6-B279BBE9D700}" presName="level2hierChild" presStyleCnt="0"/>
      <dgm:spPr/>
    </dgm:pt>
    <dgm:pt modelId="{2BE31260-8C45-45A0-BEB7-850311F69895}" type="pres">
      <dgm:prSet presAssocID="{BBF73D5B-7260-42A6-A4D1-AB6F4BCFB17E}" presName="conn2-1" presStyleLbl="parChTrans1D2" presStyleIdx="0" presStyleCnt="4"/>
      <dgm:spPr/>
    </dgm:pt>
    <dgm:pt modelId="{D8521E29-C6FA-4794-9BB9-91AE1B0F64AB}" type="pres">
      <dgm:prSet presAssocID="{BBF73D5B-7260-42A6-A4D1-AB6F4BCFB17E}" presName="connTx" presStyleLbl="parChTrans1D2" presStyleIdx="0" presStyleCnt="4"/>
      <dgm:spPr/>
    </dgm:pt>
    <dgm:pt modelId="{FA797E50-2DCB-45EC-AAE4-859E213C6621}" type="pres">
      <dgm:prSet presAssocID="{E6FFB179-F918-4853-8E48-D128391A120A}" presName="root2" presStyleCnt="0"/>
      <dgm:spPr/>
    </dgm:pt>
    <dgm:pt modelId="{532B4AA7-5632-4D8B-B2A6-4E129E1BC29E}" type="pres">
      <dgm:prSet presAssocID="{E6FFB179-F918-4853-8E48-D128391A120A}" presName="LevelTwoTextNode" presStyleLbl="node2" presStyleIdx="0" presStyleCnt="4">
        <dgm:presLayoutVars>
          <dgm:chPref val="3"/>
        </dgm:presLayoutVars>
      </dgm:prSet>
      <dgm:spPr/>
    </dgm:pt>
    <dgm:pt modelId="{BC2F2E95-FEC9-4E3D-8AB5-65D8BDD0DB4F}" type="pres">
      <dgm:prSet presAssocID="{E6FFB179-F918-4853-8E48-D128391A120A}" presName="level3hierChild" presStyleCnt="0"/>
      <dgm:spPr/>
    </dgm:pt>
    <dgm:pt modelId="{F9BFD108-401E-4207-A5DA-37EB168918B6}" type="pres">
      <dgm:prSet presAssocID="{ADD2B41B-AD30-4DD0-AC42-555B10573E07}" presName="conn2-1" presStyleLbl="parChTrans1D2" presStyleIdx="1" presStyleCnt="4"/>
      <dgm:spPr/>
    </dgm:pt>
    <dgm:pt modelId="{324E2F5E-064B-4E4F-AE36-0EC686EE2A6B}" type="pres">
      <dgm:prSet presAssocID="{ADD2B41B-AD30-4DD0-AC42-555B10573E07}" presName="connTx" presStyleLbl="parChTrans1D2" presStyleIdx="1" presStyleCnt="4"/>
      <dgm:spPr/>
    </dgm:pt>
    <dgm:pt modelId="{10D8832C-8423-44D3-B3CE-3B3680BB1ED0}" type="pres">
      <dgm:prSet presAssocID="{6D8A5C23-D729-4062-9BA0-189AED2984AB}" presName="root2" presStyleCnt="0"/>
      <dgm:spPr/>
    </dgm:pt>
    <dgm:pt modelId="{F6F04D4A-456F-4840-878D-018BC57C2D59}" type="pres">
      <dgm:prSet presAssocID="{6D8A5C23-D729-4062-9BA0-189AED2984AB}" presName="LevelTwoTextNode" presStyleLbl="node2" presStyleIdx="1" presStyleCnt="4">
        <dgm:presLayoutVars>
          <dgm:chPref val="3"/>
        </dgm:presLayoutVars>
      </dgm:prSet>
      <dgm:spPr/>
    </dgm:pt>
    <dgm:pt modelId="{902B32B7-704D-436B-B0F0-2B6C89B779B8}" type="pres">
      <dgm:prSet presAssocID="{6D8A5C23-D729-4062-9BA0-189AED2984AB}" presName="level3hierChild" presStyleCnt="0"/>
      <dgm:spPr/>
    </dgm:pt>
    <dgm:pt modelId="{812DB67F-8930-49EF-AB99-729193E8669F}" type="pres">
      <dgm:prSet presAssocID="{E4DD6650-D7C3-4875-84A0-831443A704FD}" presName="conn2-1" presStyleLbl="parChTrans1D2" presStyleIdx="2" presStyleCnt="4"/>
      <dgm:spPr/>
    </dgm:pt>
    <dgm:pt modelId="{5294FA5B-61B0-4C2E-AE5F-12049348998C}" type="pres">
      <dgm:prSet presAssocID="{E4DD6650-D7C3-4875-84A0-831443A704FD}" presName="connTx" presStyleLbl="parChTrans1D2" presStyleIdx="2" presStyleCnt="4"/>
      <dgm:spPr/>
    </dgm:pt>
    <dgm:pt modelId="{F5839BCE-7E26-4BC0-A3AC-791B7282E1C3}" type="pres">
      <dgm:prSet presAssocID="{5E6B0F31-730F-4407-A0D0-02C98DE4D534}" presName="root2" presStyleCnt="0"/>
      <dgm:spPr/>
    </dgm:pt>
    <dgm:pt modelId="{45740E3F-CB84-43F1-8BD9-141CD5523F30}" type="pres">
      <dgm:prSet presAssocID="{5E6B0F31-730F-4407-A0D0-02C98DE4D534}" presName="LevelTwoTextNode" presStyleLbl="node2" presStyleIdx="2" presStyleCnt="4">
        <dgm:presLayoutVars>
          <dgm:chPref val="3"/>
        </dgm:presLayoutVars>
      </dgm:prSet>
      <dgm:spPr/>
    </dgm:pt>
    <dgm:pt modelId="{31AE176A-523C-452C-B587-E5A86A20B54B}" type="pres">
      <dgm:prSet presAssocID="{5E6B0F31-730F-4407-A0D0-02C98DE4D534}" presName="level3hierChild" presStyleCnt="0"/>
      <dgm:spPr/>
    </dgm:pt>
    <dgm:pt modelId="{E7312D4B-EB2E-47E6-BC6A-1917B95BF9B9}" type="pres">
      <dgm:prSet presAssocID="{45FD51C4-0C75-4C0C-A489-654529E6739D}" presName="conn2-1" presStyleLbl="parChTrans1D2" presStyleIdx="3" presStyleCnt="4"/>
      <dgm:spPr/>
    </dgm:pt>
    <dgm:pt modelId="{F951E7D8-C2E7-4A67-A5D6-D0CFB2C3FB0B}" type="pres">
      <dgm:prSet presAssocID="{45FD51C4-0C75-4C0C-A489-654529E6739D}" presName="connTx" presStyleLbl="parChTrans1D2" presStyleIdx="3" presStyleCnt="4"/>
      <dgm:spPr/>
    </dgm:pt>
    <dgm:pt modelId="{250F6CA3-5134-497D-84CD-540E02D2D239}" type="pres">
      <dgm:prSet presAssocID="{38C77516-915B-47BA-92B8-84F99C5EBC99}" presName="root2" presStyleCnt="0"/>
      <dgm:spPr/>
    </dgm:pt>
    <dgm:pt modelId="{67675BBA-071F-4387-A62D-0CC150E17AA4}" type="pres">
      <dgm:prSet presAssocID="{38C77516-915B-47BA-92B8-84F99C5EBC99}" presName="LevelTwoTextNode" presStyleLbl="node2" presStyleIdx="3" presStyleCnt="4">
        <dgm:presLayoutVars>
          <dgm:chPref val="3"/>
        </dgm:presLayoutVars>
      </dgm:prSet>
      <dgm:spPr/>
    </dgm:pt>
    <dgm:pt modelId="{1EAA0742-BDD6-4472-A73F-AF49F1118DFC}" type="pres">
      <dgm:prSet presAssocID="{38C77516-915B-47BA-92B8-84F99C5EBC99}" presName="level3hierChild" presStyleCnt="0"/>
      <dgm:spPr/>
    </dgm:pt>
  </dgm:ptLst>
  <dgm:cxnLst>
    <dgm:cxn modelId="{8DE02400-F8B4-4843-9327-F4605E34756E}" type="presOf" srcId="{E4DD6650-D7C3-4875-84A0-831443A704FD}" destId="{812DB67F-8930-49EF-AB99-729193E8669F}" srcOrd="0" destOrd="0" presId="urn:microsoft.com/office/officeart/2008/layout/HorizontalMultiLevelHierarchy"/>
    <dgm:cxn modelId="{0FB63919-234B-47FD-8D12-87C2B34A292B}" type="presOf" srcId="{BBF73D5B-7260-42A6-A4D1-AB6F4BCFB17E}" destId="{D8521E29-C6FA-4794-9BB9-91AE1B0F64AB}" srcOrd="1" destOrd="0" presId="urn:microsoft.com/office/officeart/2008/layout/HorizontalMultiLevelHierarchy"/>
    <dgm:cxn modelId="{2F6FE11C-6930-4955-A514-79664EFBAB44}" type="presOf" srcId="{45FD51C4-0C75-4C0C-A489-654529E6739D}" destId="{F951E7D8-C2E7-4A67-A5D6-D0CFB2C3FB0B}" srcOrd="1" destOrd="0" presId="urn:microsoft.com/office/officeart/2008/layout/HorizontalMultiLevelHierarchy"/>
    <dgm:cxn modelId="{486D2420-8879-4645-AD28-DBD59BE5C49B}" srcId="{41FD784B-9D92-480B-A9C6-B279BBE9D700}" destId="{E6FFB179-F918-4853-8E48-D128391A120A}" srcOrd="0" destOrd="0" parTransId="{BBF73D5B-7260-42A6-A4D1-AB6F4BCFB17E}" sibTransId="{71D6A840-D112-4E8D-900E-8702548D2DF9}"/>
    <dgm:cxn modelId="{E1AC7624-4E56-4C1C-AAC1-1B43471D43EA}" srcId="{8EA7DE94-A1C9-45DF-AE0E-25C981131F4B}" destId="{41FD784B-9D92-480B-A9C6-B279BBE9D700}" srcOrd="0" destOrd="0" parTransId="{56DFF02E-5501-4AAA-9AC5-C85F221115FB}" sibTransId="{77412E6E-18B1-40F7-B861-91E66618AF95}"/>
    <dgm:cxn modelId="{CB8A4827-1C13-428D-9178-39EABCAF74C2}" type="presOf" srcId="{8EA7DE94-A1C9-45DF-AE0E-25C981131F4B}" destId="{9707729A-1C42-405D-8D07-8487A66F8B36}" srcOrd="0" destOrd="0" presId="urn:microsoft.com/office/officeart/2008/layout/HorizontalMultiLevelHierarchy"/>
    <dgm:cxn modelId="{F4D1FC37-60D3-432E-A51A-5255B57CB069}" type="presOf" srcId="{BBF73D5B-7260-42A6-A4D1-AB6F4BCFB17E}" destId="{2BE31260-8C45-45A0-BEB7-850311F69895}" srcOrd="0" destOrd="0" presId="urn:microsoft.com/office/officeart/2008/layout/HorizontalMultiLevelHierarchy"/>
    <dgm:cxn modelId="{DEA22E40-5BC8-4600-BF54-CD05A2176E42}" srcId="{41FD784B-9D92-480B-A9C6-B279BBE9D700}" destId="{6D8A5C23-D729-4062-9BA0-189AED2984AB}" srcOrd="1" destOrd="0" parTransId="{ADD2B41B-AD30-4DD0-AC42-555B10573E07}" sibTransId="{EFD7A986-3DE4-412C-B5DB-8FE4781AA8B8}"/>
    <dgm:cxn modelId="{5B714763-D8E5-442D-A7F1-C23701A3380F}" srcId="{41FD784B-9D92-480B-A9C6-B279BBE9D700}" destId="{38C77516-915B-47BA-92B8-84F99C5EBC99}" srcOrd="3" destOrd="0" parTransId="{45FD51C4-0C75-4C0C-A489-654529E6739D}" sibTransId="{1E21DBE5-F8C1-40AB-8146-19C2C4756B91}"/>
    <dgm:cxn modelId="{E8F2E543-6C59-4AAA-A69F-17EC01659110}" type="presOf" srcId="{E4DD6650-D7C3-4875-84A0-831443A704FD}" destId="{5294FA5B-61B0-4C2E-AE5F-12049348998C}" srcOrd="1" destOrd="0" presId="urn:microsoft.com/office/officeart/2008/layout/HorizontalMultiLevelHierarchy"/>
    <dgm:cxn modelId="{3CE14B47-360A-4EF9-8B81-B944C2E0573D}" type="presOf" srcId="{6D8A5C23-D729-4062-9BA0-189AED2984AB}" destId="{F6F04D4A-456F-4840-878D-018BC57C2D59}" srcOrd="0" destOrd="0" presId="urn:microsoft.com/office/officeart/2008/layout/HorizontalMultiLevelHierarchy"/>
    <dgm:cxn modelId="{EDCFA468-2E0B-440F-9ABA-25B382A5DF84}" type="presOf" srcId="{ADD2B41B-AD30-4DD0-AC42-555B10573E07}" destId="{F9BFD108-401E-4207-A5DA-37EB168918B6}" srcOrd="0" destOrd="0" presId="urn:microsoft.com/office/officeart/2008/layout/HorizontalMultiLevelHierarchy"/>
    <dgm:cxn modelId="{51985CC3-8CAD-4629-A413-92993DAE6715}" type="presOf" srcId="{45FD51C4-0C75-4C0C-A489-654529E6739D}" destId="{E7312D4B-EB2E-47E6-BC6A-1917B95BF9B9}" srcOrd="0" destOrd="0" presId="urn:microsoft.com/office/officeart/2008/layout/HorizontalMultiLevelHierarchy"/>
    <dgm:cxn modelId="{85E36AC7-A9D3-46DB-B17F-76349AD0044D}" type="presOf" srcId="{5E6B0F31-730F-4407-A0D0-02C98DE4D534}" destId="{45740E3F-CB84-43F1-8BD9-141CD5523F30}" srcOrd="0" destOrd="0" presId="urn:microsoft.com/office/officeart/2008/layout/HorizontalMultiLevelHierarchy"/>
    <dgm:cxn modelId="{A72CE9D0-1DD1-4A9B-90D8-7A77E990619E}" type="presOf" srcId="{41FD784B-9D92-480B-A9C6-B279BBE9D700}" destId="{885AC690-2E71-4C55-81B9-BF223B18CF02}" srcOrd="0" destOrd="0" presId="urn:microsoft.com/office/officeart/2008/layout/HorizontalMultiLevelHierarchy"/>
    <dgm:cxn modelId="{736611D5-9D94-40E4-8239-90DDEC6477C5}" type="presOf" srcId="{ADD2B41B-AD30-4DD0-AC42-555B10573E07}" destId="{324E2F5E-064B-4E4F-AE36-0EC686EE2A6B}" srcOrd="1" destOrd="0" presId="urn:microsoft.com/office/officeart/2008/layout/HorizontalMultiLevelHierarchy"/>
    <dgm:cxn modelId="{F9EF46D8-8CF0-4E5C-8D1C-86D00F6FDFFF}" type="presOf" srcId="{38C77516-915B-47BA-92B8-84F99C5EBC99}" destId="{67675BBA-071F-4387-A62D-0CC150E17AA4}" srcOrd="0" destOrd="0" presId="urn:microsoft.com/office/officeart/2008/layout/HorizontalMultiLevelHierarchy"/>
    <dgm:cxn modelId="{6E33F5EF-6C4A-42C6-9C7C-51C881C4ED30}" srcId="{41FD784B-9D92-480B-A9C6-B279BBE9D700}" destId="{5E6B0F31-730F-4407-A0D0-02C98DE4D534}" srcOrd="2" destOrd="0" parTransId="{E4DD6650-D7C3-4875-84A0-831443A704FD}" sibTransId="{8C0FBF0C-FC35-4910-A685-768B89AB509B}"/>
    <dgm:cxn modelId="{3885A7F9-01F8-4BFA-84D0-0043D68C065E}" type="presOf" srcId="{E6FFB179-F918-4853-8E48-D128391A120A}" destId="{532B4AA7-5632-4D8B-B2A6-4E129E1BC29E}" srcOrd="0" destOrd="0" presId="urn:microsoft.com/office/officeart/2008/layout/HorizontalMultiLevelHierarchy"/>
    <dgm:cxn modelId="{ACB56A55-9547-4F21-832B-C4DB82CAEF45}" type="presParOf" srcId="{9707729A-1C42-405D-8D07-8487A66F8B36}" destId="{63EA907F-0EAD-4AF7-9654-DFA0ED8478EB}" srcOrd="0" destOrd="0" presId="urn:microsoft.com/office/officeart/2008/layout/HorizontalMultiLevelHierarchy"/>
    <dgm:cxn modelId="{CBBF51BC-2936-4D36-AB94-3867382658EF}" type="presParOf" srcId="{63EA907F-0EAD-4AF7-9654-DFA0ED8478EB}" destId="{885AC690-2E71-4C55-81B9-BF223B18CF02}" srcOrd="0" destOrd="0" presId="urn:microsoft.com/office/officeart/2008/layout/HorizontalMultiLevelHierarchy"/>
    <dgm:cxn modelId="{CD33BEAA-1332-46B7-8FEC-9ED668D7FABB}" type="presParOf" srcId="{63EA907F-0EAD-4AF7-9654-DFA0ED8478EB}" destId="{574D60DF-9C7D-465C-B0FC-BF87C023AC5C}" srcOrd="1" destOrd="0" presId="urn:microsoft.com/office/officeart/2008/layout/HorizontalMultiLevelHierarchy"/>
    <dgm:cxn modelId="{09B488EF-1271-44FC-8666-D7D24A219D9B}" type="presParOf" srcId="{574D60DF-9C7D-465C-B0FC-BF87C023AC5C}" destId="{2BE31260-8C45-45A0-BEB7-850311F69895}" srcOrd="0" destOrd="0" presId="urn:microsoft.com/office/officeart/2008/layout/HorizontalMultiLevelHierarchy"/>
    <dgm:cxn modelId="{CD743A8E-33FF-472D-A71D-A827BD737562}" type="presParOf" srcId="{2BE31260-8C45-45A0-BEB7-850311F69895}" destId="{D8521E29-C6FA-4794-9BB9-91AE1B0F64AB}" srcOrd="0" destOrd="0" presId="urn:microsoft.com/office/officeart/2008/layout/HorizontalMultiLevelHierarchy"/>
    <dgm:cxn modelId="{64EE3C3F-A711-47DD-BD49-75C3ED707505}" type="presParOf" srcId="{574D60DF-9C7D-465C-B0FC-BF87C023AC5C}" destId="{FA797E50-2DCB-45EC-AAE4-859E213C6621}" srcOrd="1" destOrd="0" presId="urn:microsoft.com/office/officeart/2008/layout/HorizontalMultiLevelHierarchy"/>
    <dgm:cxn modelId="{B74B338A-85AB-433D-87F8-DC4BD4EC7304}" type="presParOf" srcId="{FA797E50-2DCB-45EC-AAE4-859E213C6621}" destId="{532B4AA7-5632-4D8B-B2A6-4E129E1BC29E}" srcOrd="0" destOrd="0" presId="urn:microsoft.com/office/officeart/2008/layout/HorizontalMultiLevelHierarchy"/>
    <dgm:cxn modelId="{0D6C8D8C-3859-48DF-8CE8-1A569F53988F}" type="presParOf" srcId="{FA797E50-2DCB-45EC-AAE4-859E213C6621}" destId="{BC2F2E95-FEC9-4E3D-8AB5-65D8BDD0DB4F}" srcOrd="1" destOrd="0" presId="urn:microsoft.com/office/officeart/2008/layout/HorizontalMultiLevelHierarchy"/>
    <dgm:cxn modelId="{45A405B4-0177-47F5-9FE6-2447E0C40DF9}" type="presParOf" srcId="{574D60DF-9C7D-465C-B0FC-BF87C023AC5C}" destId="{F9BFD108-401E-4207-A5DA-37EB168918B6}" srcOrd="2" destOrd="0" presId="urn:microsoft.com/office/officeart/2008/layout/HorizontalMultiLevelHierarchy"/>
    <dgm:cxn modelId="{1476C9A2-F67C-4B2B-8EBC-FB334D4D675A}" type="presParOf" srcId="{F9BFD108-401E-4207-A5DA-37EB168918B6}" destId="{324E2F5E-064B-4E4F-AE36-0EC686EE2A6B}" srcOrd="0" destOrd="0" presId="urn:microsoft.com/office/officeart/2008/layout/HorizontalMultiLevelHierarchy"/>
    <dgm:cxn modelId="{FA68A06B-2B66-4D63-BE65-5EBC023D176D}" type="presParOf" srcId="{574D60DF-9C7D-465C-B0FC-BF87C023AC5C}" destId="{10D8832C-8423-44D3-B3CE-3B3680BB1ED0}" srcOrd="3" destOrd="0" presId="urn:microsoft.com/office/officeart/2008/layout/HorizontalMultiLevelHierarchy"/>
    <dgm:cxn modelId="{D1F691A4-0DB8-4769-9F92-2343778D65B4}" type="presParOf" srcId="{10D8832C-8423-44D3-B3CE-3B3680BB1ED0}" destId="{F6F04D4A-456F-4840-878D-018BC57C2D59}" srcOrd="0" destOrd="0" presId="urn:microsoft.com/office/officeart/2008/layout/HorizontalMultiLevelHierarchy"/>
    <dgm:cxn modelId="{6F3F3C27-EE01-4211-8A91-2151272A3F4C}" type="presParOf" srcId="{10D8832C-8423-44D3-B3CE-3B3680BB1ED0}" destId="{902B32B7-704D-436B-B0F0-2B6C89B779B8}" srcOrd="1" destOrd="0" presId="urn:microsoft.com/office/officeart/2008/layout/HorizontalMultiLevelHierarchy"/>
    <dgm:cxn modelId="{F849DD92-1393-4DFA-A836-E43A350631B1}" type="presParOf" srcId="{574D60DF-9C7D-465C-B0FC-BF87C023AC5C}" destId="{812DB67F-8930-49EF-AB99-729193E8669F}" srcOrd="4" destOrd="0" presId="urn:microsoft.com/office/officeart/2008/layout/HorizontalMultiLevelHierarchy"/>
    <dgm:cxn modelId="{658D5AD7-A660-42B0-A828-A671E6C0E69A}" type="presParOf" srcId="{812DB67F-8930-49EF-AB99-729193E8669F}" destId="{5294FA5B-61B0-4C2E-AE5F-12049348998C}" srcOrd="0" destOrd="0" presId="urn:microsoft.com/office/officeart/2008/layout/HorizontalMultiLevelHierarchy"/>
    <dgm:cxn modelId="{EA187433-D7FB-4BBF-9A0A-62C763A8BA31}" type="presParOf" srcId="{574D60DF-9C7D-465C-B0FC-BF87C023AC5C}" destId="{F5839BCE-7E26-4BC0-A3AC-791B7282E1C3}" srcOrd="5" destOrd="0" presId="urn:microsoft.com/office/officeart/2008/layout/HorizontalMultiLevelHierarchy"/>
    <dgm:cxn modelId="{90D2D1CA-781D-4480-9632-7B7CCEC489EB}" type="presParOf" srcId="{F5839BCE-7E26-4BC0-A3AC-791B7282E1C3}" destId="{45740E3F-CB84-43F1-8BD9-141CD5523F30}" srcOrd="0" destOrd="0" presId="urn:microsoft.com/office/officeart/2008/layout/HorizontalMultiLevelHierarchy"/>
    <dgm:cxn modelId="{A0B93CF5-8495-4985-943B-61268F10011D}" type="presParOf" srcId="{F5839BCE-7E26-4BC0-A3AC-791B7282E1C3}" destId="{31AE176A-523C-452C-B587-E5A86A20B54B}" srcOrd="1" destOrd="0" presId="urn:microsoft.com/office/officeart/2008/layout/HorizontalMultiLevelHierarchy"/>
    <dgm:cxn modelId="{78CB54BF-FDE9-43E1-B5EE-9689BCBF85B1}" type="presParOf" srcId="{574D60DF-9C7D-465C-B0FC-BF87C023AC5C}" destId="{E7312D4B-EB2E-47E6-BC6A-1917B95BF9B9}" srcOrd="6" destOrd="0" presId="urn:microsoft.com/office/officeart/2008/layout/HorizontalMultiLevelHierarchy"/>
    <dgm:cxn modelId="{8A8C7F7D-C331-49E1-B9CB-D6774E6D8A5D}" type="presParOf" srcId="{E7312D4B-EB2E-47E6-BC6A-1917B95BF9B9}" destId="{F951E7D8-C2E7-4A67-A5D6-D0CFB2C3FB0B}" srcOrd="0" destOrd="0" presId="urn:microsoft.com/office/officeart/2008/layout/HorizontalMultiLevelHierarchy"/>
    <dgm:cxn modelId="{A65C7C6F-9DAA-4C55-99BA-8C15D643CF3D}" type="presParOf" srcId="{574D60DF-9C7D-465C-B0FC-BF87C023AC5C}" destId="{250F6CA3-5134-497D-84CD-540E02D2D239}" srcOrd="7" destOrd="0" presId="urn:microsoft.com/office/officeart/2008/layout/HorizontalMultiLevelHierarchy"/>
    <dgm:cxn modelId="{80271032-F7AE-4458-A444-8E96AE696852}" type="presParOf" srcId="{250F6CA3-5134-497D-84CD-540E02D2D239}" destId="{67675BBA-071F-4387-A62D-0CC150E17AA4}" srcOrd="0" destOrd="0" presId="urn:microsoft.com/office/officeart/2008/layout/HorizontalMultiLevelHierarchy"/>
    <dgm:cxn modelId="{B632FE0B-FEE7-4C09-BE3A-3DE2931C339B}" type="presParOf" srcId="{250F6CA3-5134-497D-84CD-540E02D2D239}" destId="{1EAA0742-BDD6-4472-A73F-AF49F1118DF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03784-7B09-47F0-84D2-90A64E94DD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2124D0-22E2-4070-9458-E68C344E3AD0}">
      <dgm:prSet phldrT="[Текст]" custT="1"/>
      <dgm:spPr/>
      <dgm:t>
        <a:bodyPr/>
        <a:lstStyle/>
        <a:p>
          <a:r>
            <a:rPr lang="ru-RU" sz="2000" b="1"/>
            <a:t>риск конфиденциальности</a:t>
          </a:r>
        </a:p>
      </dgm:t>
    </dgm:pt>
    <dgm:pt modelId="{AC450A56-63E0-4213-9370-EA6EEEA7E7C2}" type="parTrans" cxnId="{51684F07-99AB-4565-BCBC-74BB52566C33}">
      <dgm:prSet/>
      <dgm:spPr/>
      <dgm:t>
        <a:bodyPr/>
        <a:lstStyle/>
        <a:p>
          <a:endParaRPr lang="ru-RU" sz="2000" b="1"/>
        </a:p>
      </dgm:t>
    </dgm:pt>
    <dgm:pt modelId="{95AAE460-90F3-4055-8471-DB8387ABCB73}" type="sibTrans" cxnId="{51684F07-99AB-4565-BCBC-74BB52566C33}">
      <dgm:prSet/>
      <dgm:spPr/>
      <dgm:t>
        <a:bodyPr/>
        <a:lstStyle/>
        <a:p>
          <a:endParaRPr lang="ru-RU" sz="2000" b="1"/>
        </a:p>
      </dgm:t>
    </dgm:pt>
    <dgm:pt modelId="{3D03EC8A-5C87-4265-AD35-7A5AC9B72599}">
      <dgm:prSet phldrT="[Текст]" custT="1"/>
      <dgm:spPr/>
      <dgm:t>
        <a:bodyPr/>
        <a:lstStyle/>
        <a:p>
          <a:r>
            <a:rPr lang="ru-RU" sz="2000" b="1"/>
            <a:t>риск потери данных</a:t>
          </a:r>
        </a:p>
      </dgm:t>
    </dgm:pt>
    <dgm:pt modelId="{F62D1582-C1CC-4368-B888-2FF02143BC17}" type="parTrans" cxnId="{0237FEC9-915F-4D7E-99A3-845EF84C3463}">
      <dgm:prSet/>
      <dgm:spPr/>
      <dgm:t>
        <a:bodyPr/>
        <a:lstStyle/>
        <a:p>
          <a:endParaRPr lang="ru-RU" sz="2000" b="1"/>
        </a:p>
      </dgm:t>
    </dgm:pt>
    <dgm:pt modelId="{AA1044B9-2BA6-4349-9C70-26487697D7AC}" type="sibTrans" cxnId="{0237FEC9-915F-4D7E-99A3-845EF84C3463}">
      <dgm:prSet/>
      <dgm:spPr/>
      <dgm:t>
        <a:bodyPr/>
        <a:lstStyle/>
        <a:p>
          <a:endParaRPr lang="ru-RU" sz="2000" b="1"/>
        </a:p>
      </dgm:t>
    </dgm:pt>
    <dgm:pt modelId="{0443065D-90B9-43F7-85BC-17ADB9A7F4DE}">
      <dgm:prSet phldrT="[Текст]" custT="1"/>
      <dgm:spPr/>
      <dgm:t>
        <a:bodyPr/>
        <a:lstStyle/>
        <a:p>
          <a:r>
            <a:rPr lang="ru-RU" sz="2000" b="1"/>
            <a:t>риск переполнения хранилища</a:t>
          </a:r>
        </a:p>
      </dgm:t>
    </dgm:pt>
    <dgm:pt modelId="{7B72F977-13DC-46B6-B105-E9EBC95F187C}" type="parTrans" cxnId="{A4F4B912-8D34-470D-B9C6-49C0326E1102}">
      <dgm:prSet/>
      <dgm:spPr/>
      <dgm:t>
        <a:bodyPr/>
        <a:lstStyle/>
        <a:p>
          <a:endParaRPr lang="ru-RU" sz="2000" b="1"/>
        </a:p>
      </dgm:t>
    </dgm:pt>
    <dgm:pt modelId="{AA4EC49E-A4D6-4A96-A5E5-884908CA53DB}" type="sibTrans" cxnId="{A4F4B912-8D34-470D-B9C6-49C0326E1102}">
      <dgm:prSet/>
      <dgm:spPr/>
      <dgm:t>
        <a:bodyPr/>
        <a:lstStyle/>
        <a:p>
          <a:endParaRPr lang="ru-RU" sz="2000" b="1"/>
        </a:p>
      </dgm:t>
    </dgm:pt>
    <dgm:pt modelId="{7F3B2236-2464-49C4-8D8F-36E5CCCA6B76}">
      <dgm:prSet phldrT="[Текст]" custT="1"/>
      <dgm:spPr/>
      <dgm:t>
        <a:bodyPr/>
        <a:lstStyle/>
        <a:p>
          <a:r>
            <a:rPr lang="ru-RU" sz="2000" b="1"/>
            <a:t>риск снижения эффективности больших данных</a:t>
          </a:r>
        </a:p>
      </dgm:t>
    </dgm:pt>
    <dgm:pt modelId="{3014A027-4E4A-4682-AE93-79AF75CEAA87}" type="parTrans" cxnId="{393F2200-23F8-439D-8E3C-6AA69A49FDC3}">
      <dgm:prSet/>
      <dgm:spPr/>
      <dgm:t>
        <a:bodyPr/>
        <a:lstStyle/>
        <a:p>
          <a:endParaRPr lang="ru-RU" sz="2000" b="1"/>
        </a:p>
      </dgm:t>
    </dgm:pt>
    <dgm:pt modelId="{1AEBBFF7-94DC-4046-BAC3-9E59534420F0}" type="sibTrans" cxnId="{393F2200-23F8-439D-8E3C-6AA69A49FDC3}">
      <dgm:prSet/>
      <dgm:spPr/>
      <dgm:t>
        <a:bodyPr/>
        <a:lstStyle/>
        <a:p>
          <a:endParaRPr lang="ru-RU" sz="2000" b="1"/>
        </a:p>
      </dgm:t>
    </dgm:pt>
    <dgm:pt modelId="{78DC808A-7721-4383-B81F-F86509158DB6}">
      <dgm:prSet phldrT="[Текст]" custT="1"/>
      <dgm:spPr/>
      <dgm:t>
        <a:bodyPr/>
        <a:lstStyle/>
        <a:p>
          <a:r>
            <a:rPr lang="ru-RU" sz="2000" b="1"/>
            <a:t>риск формирования неэффективного набора данных</a:t>
          </a:r>
        </a:p>
      </dgm:t>
    </dgm:pt>
    <dgm:pt modelId="{61CAB97A-F95E-4ADF-A13E-A7447F50AB5C}" type="parTrans" cxnId="{5B491CB5-0CE8-40E7-86BF-556817588AC4}">
      <dgm:prSet/>
      <dgm:spPr/>
      <dgm:t>
        <a:bodyPr/>
        <a:lstStyle/>
        <a:p>
          <a:endParaRPr lang="ru-RU" sz="2000" b="1"/>
        </a:p>
      </dgm:t>
    </dgm:pt>
    <dgm:pt modelId="{6E6D1103-ADB1-462C-A560-F05146C144F9}" type="sibTrans" cxnId="{5B491CB5-0CE8-40E7-86BF-556817588AC4}">
      <dgm:prSet/>
      <dgm:spPr/>
      <dgm:t>
        <a:bodyPr/>
        <a:lstStyle/>
        <a:p>
          <a:endParaRPr lang="ru-RU" sz="2000" b="1"/>
        </a:p>
      </dgm:t>
    </dgm:pt>
    <dgm:pt modelId="{A88A748B-6225-43F0-A055-5879824BF208}">
      <dgm:prSet custT="1"/>
      <dgm:spPr/>
      <dgm:t>
        <a:bodyPr/>
        <a:lstStyle/>
        <a:p>
          <a:r>
            <a:rPr lang="ru-RU" sz="2000" b="1"/>
            <a:t>риск мошенничества</a:t>
          </a:r>
        </a:p>
      </dgm:t>
    </dgm:pt>
    <dgm:pt modelId="{5D97A7DB-36CF-4DCD-8B01-C251AFCB37CA}" type="parTrans" cxnId="{8F2C703C-6C9C-444A-8719-63C610C5E9B9}">
      <dgm:prSet/>
      <dgm:spPr/>
      <dgm:t>
        <a:bodyPr/>
        <a:lstStyle/>
        <a:p>
          <a:endParaRPr lang="ru-RU" sz="2000" b="1"/>
        </a:p>
      </dgm:t>
    </dgm:pt>
    <dgm:pt modelId="{A60569B1-3F0B-4E82-AD8E-92298DE2DF81}" type="sibTrans" cxnId="{8F2C703C-6C9C-444A-8719-63C610C5E9B9}">
      <dgm:prSet/>
      <dgm:spPr/>
      <dgm:t>
        <a:bodyPr/>
        <a:lstStyle/>
        <a:p>
          <a:endParaRPr lang="ru-RU" sz="2000" b="1"/>
        </a:p>
      </dgm:t>
    </dgm:pt>
    <dgm:pt modelId="{C959F336-9140-489E-8232-F7571287816D}">
      <dgm:prSet custT="1"/>
      <dgm:spPr/>
      <dgm:t>
        <a:bodyPr/>
        <a:lstStyle/>
        <a:p>
          <a:r>
            <a:rPr lang="ru-RU" sz="2000" b="1"/>
            <a:t>риск ошибок больших данных</a:t>
          </a:r>
        </a:p>
      </dgm:t>
    </dgm:pt>
    <dgm:pt modelId="{7C2EA736-246A-4B83-B75E-27EA00D8D99B}" type="parTrans" cxnId="{97A3A196-7156-49C8-B9DF-79399AD9C3F2}">
      <dgm:prSet/>
      <dgm:spPr/>
      <dgm:t>
        <a:bodyPr/>
        <a:lstStyle/>
        <a:p>
          <a:endParaRPr lang="ru-RU" sz="2000" b="1"/>
        </a:p>
      </dgm:t>
    </dgm:pt>
    <dgm:pt modelId="{CEC5B17B-6D2B-4DC2-AF58-346FACDE8E17}" type="sibTrans" cxnId="{97A3A196-7156-49C8-B9DF-79399AD9C3F2}">
      <dgm:prSet/>
      <dgm:spPr/>
      <dgm:t>
        <a:bodyPr/>
        <a:lstStyle/>
        <a:p>
          <a:endParaRPr lang="ru-RU" sz="2000" b="1"/>
        </a:p>
      </dgm:t>
    </dgm:pt>
    <dgm:pt modelId="{ABF75416-909B-4A33-9B7C-C9CB5D96CA45}">
      <dgm:prSet custT="1"/>
      <dgm:spPr/>
      <dgm:t>
        <a:bodyPr/>
        <a:lstStyle/>
        <a:p>
          <a:r>
            <a:rPr lang="ru-RU" sz="2000" b="1"/>
            <a:t>риск ошибок бизнес-модели</a:t>
          </a:r>
        </a:p>
      </dgm:t>
    </dgm:pt>
    <dgm:pt modelId="{460F42D9-C0AF-4A90-AD86-F22222BE873A}" type="parTrans" cxnId="{7C498C27-4D45-4028-A5C1-FED3D4F9CC4E}">
      <dgm:prSet/>
      <dgm:spPr/>
      <dgm:t>
        <a:bodyPr/>
        <a:lstStyle/>
        <a:p>
          <a:endParaRPr lang="ru-RU" sz="2000" b="1"/>
        </a:p>
      </dgm:t>
    </dgm:pt>
    <dgm:pt modelId="{587CCFFB-AD65-4D76-B3E1-628E9BA52663}" type="sibTrans" cxnId="{7C498C27-4D45-4028-A5C1-FED3D4F9CC4E}">
      <dgm:prSet/>
      <dgm:spPr/>
      <dgm:t>
        <a:bodyPr/>
        <a:lstStyle/>
        <a:p>
          <a:endParaRPr lang="ru-RU" sz="2000" b="1"/>
        </a:p>
      </dgm:t>
    </dgm:pt>
    <dgm:pt modelId="{F36EC49A-DFC4-4592-9FAD-9E99A9265232}">
      <dgm:prSet custT="1"/>
      <dgm:spPr/>
      <dgm:t>
        <a:bodyPr/>
        <a:lstStyle/>
        <a:p>
          <a:r>
            <a:rPr lang="ru-RU" sz="2000" b="1"/>
            <a:t>риск экономической нецелесообразности</a:t>
          </a:r>
        </a:p>
      </dgm:t>
    </dgm:pt>
    <dgm:pt modelId="{802DABC3-223F-4E6A-BF7C-5A4C0296F609}" type="parTrans" cxnId="{CC31695E-0EC0-456C-8B82-08710E4CD23C}">
      <dgm:prSet/>
      <dgm:spPr/>
      <dgm:t>
        <a:bodyPr/>
        <a:lstStyle/>
        <a:p>
          <a:endParaRPr lang="ru-RU" sz="2000" b="1"/>
        </a:p>
      </dgm:t>
    </dgm:pt>
    <dgm:pt modelId="{CB0EF0AD-CD6A-403B-A05F-CC7821AF519D}" type="sibTrans" cxnId="{CC31695E-0EC0-456C-8B82-08710E4CD23C}">
      <dgm:prSet/>
      <dgm:spPr/>
      <dgm:t>
        <a:bodyPr/>
        <a:lstStyle/>
        <a:p>
          <a:endParaRPr lang="ru-RU" sz="2000" b="1"/>
        </a:p>
      </dgm:t>
    </dgm:pt>
    <dgm:pt modelId="{57CF47ED-8B08-45BF-BDF5-019E084C7D5B}">
      <dgm:prSet custT="1"/>
      <dgm:spPr/>
      <dgm:t>
        <a:bodyPr/>
        <a:lstStyle/>
        <a:p>
          <a:r>
            <a:rPr lang="ru-RU" sz="2000" b="1"/>
            <a:t>риск внешнего консультанта</a:t>
          </a:r>
        </a:p>
      </dgm:t>
    </dgm:pt>
    <dgm:pt modelId="{A93CEEBD-F60D-4B6C-9355-C43A06EC05FF}" type="parTrans" cxnId="{82631925-63E8-40BB-A21D-B41898C97867}">
      <dgm:prSet/>
      <dgm:spPr/>
      <dgm:t>
        <a:bodyPr/>
        <a:lstStyle/>
        <a:p>
          <a:endParaRPr lang="ru-RU" sz="2000" b="1"/>
        </a:p>
      </dgm:t>
    </dgm:pt>
    <dgm:pt modelId="{25D7189F-7A11-4695-8BC7-0196E5434F71}" type="sibTrans" cxnId="{82631925-63E8-40BB-A21D-B41898C97867}">
      <dgm:prSet/>
      <dgm:spPr/>
      <dgm:t>
        <a:bodyPr/>
        <a:lstStyle/>
        <a:p>
          <a:endParaRPr lang="ru-RU" sz="2000" b="1"/>
        </a:p>
      </dgm:t>
    </dgm:pt>
    <dgm:pt modelId="{610A09C1-A088-403B-9112-EC4C1AE8C67F}">
      <dgm:prSet custT="1"/>
      <dgm:spPr/>
      <dgm:t>
        <a:bodyPr/>
        <a:lstStyle/>
        <a:p>
          <a:r>
            <a:rPr lang="ru-RU" sz="2000" b="1"/>
            <a:t>риск неготовности к переменам</a:t>
          </a:r>
        </a:p>
      </dgm:t>
    </dgm:pt>
    <dgm:pt modelId="{1717A292-B541-41E1-9030-BFB1F761AA6B}" type="parTrans" cxnId="{321481EA-77AF-4E2D-9E52-7CA1484D3AB5}">
      <dgm:prSet/>
      <dgm:spPr/>
      <dgm:t>
        <a:bodyPr/>
        <a:lstStyle/>
        <a:p>
          <a:endParaRPr lang="ru-RU" sz="2000" b="1"/>
        </a:p>
      </dgm:t>
    </dgm:pt>
    <dgm:pt modelId="{1531260F-3D59-4A07-804D-4070327AFA22}" type="sibTrans" cxnId="{321481EA-77AF-4E2D-9E52-7CA1484D3AB5}">
      <dgm:prSet/>
      <dgm:spPr/>
      <dgm:t>
        <a:bodyPr/>
        <a:lstStyle/>
        <a:p>
          <a:endParaRPr lang="ru-RU" sz="2000" b="1"/>
        </a:p>
      </dgm:t>
    </dgm:pt>
    <dgm:pt modelId="{CE7AFC4C-C00D-4090-ADDE-5C01FA44B441}" type="pres">
      <dgm:prSet presAssocID="{F2503784-7B09-47F0-84D2-90A64E94DD83}" presName="diagram" presStyleCnt="0">
        <dgm:presLayoutVars>
          <dgm:dir/>
          <dgm:resizeHandles val="exact"/>
        </dgm:presLayoutVars>
      </dgm:prSet>
      <dgm:spPr/>
    </dgm:pt>
    <dgm:pt modelId="{D6A0D530-772A-42A3-AA65-0CEFDD2A6C34}" type="pres">
      <dgm:prSet presAssocID="{C12124D0-22E2-4070-9458-E68C344E3AD0}" presName="node" presStyleLbl="node1" presStyleIdx="0" presStyleCnt="11">
        <dgm:presLayoutVars>
          <dgm:bulletEnabled val="1"/>
        </dgm:presLayoutVars>
      </dgm:prSet>
      <dgm:spPr/>
    </dgm:pt>
    <dgm:pt modelId="{2702C415-F146-43A8-827A-BFB99AF39C84}" type="pres">
      <dgm:prSet presAssocID="{95AAE460-90F3-4055-8471-DB8387ABCB73}" presName="sibTrans" presStyleCnt="0"/>
      <dgm:spPr/>
    </dgm:pt>
    <dgm:pt modelId="{5ECD6F78-3792-45EA-82F2-4A2B8E6C2AA4}" type="pres">
      <dgm:prSet presAssocID="{3D03EC8A-5C87-4265-AD35-7A5AC9B72599}" presName="node" presStyleLbl="node1" presStyleIdx="1" presStyleCnt="11">
        <dgm:presLayoutVars>
          <dgm:bulletEnabled val="1"/>
        </dgm:presLayoutVars>
      </dgm:prSet>
      <dgm:spPr/>
    </dgm:pt>
    <dgm:pt modelId="{FF9E94AC-B2CC-478A-8744-3A22853CBE24}" type="pres">
      <dgm:prSet presAssocID="{AA1044B9-2BA6-4349-9C70-26487697D7AC}" presName="sibTrans" presStyleCnt="0"/>
      <dgm:spPr/>
    </dgm:pt>
    <dgm:pt modelId="{0CC93227-C6A0-4514-B181-5ADDB7004358}" type="pres">
      <dgm:prSet presAssocID="{0443065D-90B9-43F7-85BC-17ADB9A7F4DE}" presName="node" presStyleLbl="node1" presStyleIdx="2" presStyleCnt="11">
        <dgm:presLayoutVars>
          <dgm:bulletEnabled val="1"/>
        </dgm:presLayoutVars>
      </dgm:prSet>
      <dgm:spPr/>
    </dgm:pt>
    <dgm:pt modelId="{BB46E64E-2E85-49DC-AF84-16E182A94156}" type="pres">
      <dgm:prSet presAssocID="{AA4EC49E-A4D6-4A96-A5E5-884908CA53DB}" presName="sibTrans" presStyleCnt="0"/>
      <dgm:spPr/>
    </dgm:pt>
    <dgm:pt modelId="{36E6874C-0427-4EED-B32C-946FAE0B5C28}" type="pres">
      <dgm:prSet presAssocID="{7F3B2236-2464-49C4-8D8F-36E5CCCA6B76}" presName="node" presStyleLbl="node1" presStyleIdx="3" presStyleCnt="11">
        <dgm:presLayoutVars>
          <dgm:bulletEnabled val="1"/>
        </dgm:presLayoutVars>
      </dgm:prSet>
      <dgm:spPr/>
    </dgm:pt>
    <dgm:pt modelId="{8BF5182C-1831-413F-832B-C6E8BF3969F5}" type="pres">
      <dgm:prSet presAssocID="{1AEBBFF7-94DC-4046-BAC3-9E59534420F0}" presName="sibTrans" presStyleCnt="0"/>
      <dgm:spPr/>
    </dgm:pt>
    <dgm:pt modelId="{CCCA6429-D8DB-4081-9631-A5E34694754F}" type="pres">
      <dgm:prSet presAssocID="{78DC808A-7721-4383-B81F-F86509158DB6}" presName="node" presStyleLbl="node1" presStyleIdx="4" presStyleCnt="11">
        <dgm:presLayoutVars>
          <dgm:bulletEnabled val="1"/>
        </dgm:presLayoutVars>
      </dgm:prSet>
      <dgm:spPr/>
    </dgm:pt>
    <dgm:pt modelId="{5F521227-1884-4D4F-AFCA-3334AAEC88EC}" type="pres">
      <dgm:prSet presAssocID="{6E6D1103-ADB1-462C-A560-F05146C144F9}" presName="sibTrans" presStyleCnt="0"/>
      <dgm:spPr/>
    </dgm:pt>
    <dgm:pt modelId="{EB4A7399-C143-4B8A-9801-F712F3EA4940}" type="pres">
      <dgm:prSet presAssocID="{A88A748B-6225-43F0-A055-5879824BF208}" presName="node" presStyleLbl="node1" presStyleIdx="5" presStyleCnt="11">
        <dgm:presLayoutVars>
          <dgm:bulletEnabled val="1"/>
        </dgm:presLayoutVars>
      </dgm:prSet>
      <dgm:spPr/>
    </dgm:pt>
    <dgm:pt modelId="{25FD11DA-C8D1-4087-AEBF-7179EDA8BF18}" type="pres">
      <dgm:prSet presAssocID="{A60569B1-3F0B-4E82-AD8E-92298DE2DF81}" presName="sibTrans" presStyleCnt="0"/>
      <dgm:spPr/>
    </dgm:pt>
    <dgm:pt modelId="{3FBF811C-F2FE-4918-B601-4BC2FCAE5149}" type="pres">
      <dgm:prSet presAssocID="{610A09C1-A088-403B-9112-EC4C1AE8C67F}" presName="node" presStyleLbl="node1" presStyleIdx="6" presStyleCnt="11">
        <dgm:presLayoutVars>
          <dgm:bulletEnabled val="1"/>
        </dgm:presLayoutVars>
      </dgm:prSet>
      <dgm:spPr/>
    </dgm:pt>
    <dgm:pt modelId="{CA8D011E-1AB8-48BB-A342-8D64FC1C8BED}" type="pres">
      <dgm:prSet presAssocID="{1531260F-3D59-4A07-804D-4070327AFA22}" presName="sibTrans" presStyleCnt="0"/>
      <dgm:spPr/>
    </dgm:pt>
    <dgm:pt modelId="{3307BA2E-0669-4571-884C-AF4487FF5A66}" type="pres">
      <dgm:prSet presAssocID="{57CF47ED-8B08-45BF-BDF5-019E084C7D5B}" presName="node" presStyleLbl="node1" presStyleIdx="7" presStyleCnt="11">
        <dgm:presLayoutVars>
          <dgm:bulletEnabled val="1"/>
        </dgm:presLayoutVars>
      </dgm:prSet>
      <dgm:spPr/>
    </dgm:pt>
    <dgm:pt modelId="{FAC3FEB9-D4DA-4A83-B51A-859DE067426A}" type="pres">
      <dgm:prSet presAssocID="{25D7189F-7A11-4695-8BC7-0196E5434F71}" presName="sibTrans" presStyleCnt="0"/>
      <dgm:spPr/>
    </dgm:pt>
    <dgm:pt modelId="{66F7F384-DCEE-4E36-B129-F29A14F73CB7}" type="pres">
      <dgm:prSet presAssocID="{F36EC49A-DFC4-4592-9FAD-9E99A9265232}" presName="node" presStyleLbl="node1" presStyleIdx="8" presStyleCnt="11">
        <dgm:presLayoutVars>
          <dgm:bulletEnabled val="1"/>
        </dgm:presLayoutVars>
      </dgm:prSet>
      <dgm:spPr/>
    </dgm:pt>
    <dgm:pt modelId="{2114E5FF-3481-4C49-B490-AE89F9A3E23F}" type="pres">
      <dgm:prSet presAssocID="{CB0EF0AD-CD6A-403B-A05F-CC7821AF519D}" presName="sibTrans" presStyleCnt="0"/>
      <dgm:spPr/>
    </dgm:pt>
    <dgm:pt modelId="{CE3547F2-CA55-4849-BC13-320ACAC08A42}" type="pres">
      <dgm:prSet presAssocID="{ABF75416-909B-4A33-9B7C-C9CB5D96CA45}" presName="node" presStyleLbl="node1" presStyleIdx="9" presStyleCnt="11">
        <dgm:presLayoutVars>
          <dgm:bulletEnabled val="1"/>
        </dgm:presLayoutVars>
      </dgm:prSet>
      <dgm:spPr/>
    </dgm:pt>
    <dgm:pt modelId="{8869639F-2300-4606-9C77-47FA11E21C3E}" type="pres">
      <dgm:prSet presAssocID="{587CCFFB-AD65-4D76-B3E1-628E9BA52663}" presName="sibTrans" presStyleCnt="0"/>
      <dgm:spPr/>
    </dgm:pt>
    <dgm:pt modelId="{29CA1D73-3A46-4B53-93C7-1FBB920E64AC}" type="pres">
      <dgm:prSet presAssocID="{C959F336-9140-489E-8232-F7571287816D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93F2200-23F8-439D-8E3C-6AA69A49FDC3}" srcId="{F2503784-7B09-47F0-84D2-90A64E94DD83}" destId="{7F3B2236-2464-49C4-8D8F-36E5CCCA6B76}" srcOrd="3" destOrd="0" parTransId="{3014A027-4E4A-4682-AE93-79AF75CEAA87}" sibTransId="{1AEBBFF7-94DC-4046-BAC3-9E59534420F0}"/>
    <dgm:cxn modelId="{51684F07-99AB-4565-BCBC-74BB52566C33}" srcId="{F2503784-7B09-47F0-84D2-90A64E94DD83}" destId="{C12124D0-22E2-4070-9458-E68C344E3AD0}" srcOrd="0" destOrd="0" parTransId="{AC450A56-63E0-4213-9370-EA6EEEA7E7C2}" sibTransId="{95AAE460-90F3-4055-8471-DB8387ABCB73}"/>
    <dgm:cxn modelId="{806AC50D-F902-472B-95A2-BE0D357AA6F5}" type="presOf" srcId="{78DC808A-7721-4383-B81F-F86509158DB6}" destId="{CCCA6429-D8DB-4081-9631-A5E34694754F}" srcOrd="0" destOrd="0" presId="urn:microsoft.com/office/officeart/2005/8/layout/default"/>
    <dgm:cxn modelId="{A4F4B912-8D34-470D-B9C6-49C0326E1102}" srcId="{F2503784-7B09-47F0-84D2-90A64E94DD83}" destId="{0443065D-90B9-43F7-85BC-17ADB9A7F4DE}" srcOrd="2" destOrd="0" parTransId="{7B72F977-13DC-46B6-B105-E9EBC95F187C}" sibTransId="{AA4EC49E-A4D6-4A96-A5E5-884908CA53DB}"/>
    <dgm:cxn modelId="{B5259522-0CB1-4525-A362-50EDD037B48D}" type="presOf" srcId="{ABF75416-909B-4A33-9B7C-C9CB5D96CA45}" destId="{CE3547F2-CA55-4849-BC13-320ACAC08A42}" srcOrd="0" destOrd="0" presId="urn:microsoft.com/office/officeart/2005/8/layout/default"/>
    <dgm:cxn modelId="{0E521323-7F19-4244-8874-50E7E0ACBACB}" type="presOf" srcId="{7F3B2236-2464-49C4-8D8F-36E5CCCA6B76}" destId="{36E6874C-0427-4EED-B32C-946FAE0B5C28}" srcOrd="0" destOrd="0" presId="urn:microsoft.com/office/officeart/2005/8/layout/default"/>
    <dgm:cxn modelId="{82631925-63E8-40BB-A21D-B41898C97867}" srcId="{F2503784-7B09-47F0-84D2-90A64E94DD83}" destId="{57CF47ED-8B08-45BF-BDF5-019E084C7D5B}" srcOrd="7" destOrd="0" parTransId="{A93CEEBD-F60D-4B6C-9355-C43A06EC05FF}" sibTransId="{25D7189F-7A11-4695-8BC7-0196E5434F71}"/>
    <dgm:cxn modelId="{7C498C27-4D45-4028-A5C1-FED3D4F9CC4E}" srcId="{F2503784-7B09-47F0-84D2-90A64E94DD83}" destId="{ABF75416-909B-4A33-9B7C-C9CB5D96CA45}" srcOrd="9" destOrd="0" parTransId="{460F42D9-C0AF-4A90-AD86-F22222BE873A}" sibTransId="{587CCFFB-AD65-4D76-B3E1-628E9BA52663}"/>
    <dgm:cxn modelId="{20D97930-AB18-4B5B-8373-A016E71DA467}" type="presOf" srcId="{C959F336-9140-489E-8232-F7571287816D}" destId="{29CA1D73-3A46-4B53-93C7-1FBB920E64AC}" srcOrd="0" destOrd="0" presId="urn:microsoft.com/office/officeart/2005/8/layout/default"/>
    <dgm:cxn modelId="{9DB04F32-9F4C-4753-9936-BC800CCCEA99}" type="presOf" srcId="{C12124D0-22E2-4070-9458-E68C344E3AD0}" destId="{D6A0D530-772A-42A3-AA65-0CEFDD2A6C34}" srcOrd="0" destOrd="0" presId="urn:microsoft.com/office/officeart/2005/8/layout/default"/>
    <dgm:cxn modelId="{8F2C703C-6C9C-444A-8719-63C610C5E9B9}" srcId="{F2503784-7B09-47F0-84D2-90A64E94DD83}" destId="{A88A748B-6225-43F0-A055-5879824BF208}" srcOrd="5" destOrd="0" parTransId="{5D97A7DB-36CF-4DCD-8B01-C251AFCB37CA}" sibTransId="{A60569B1-3F0B-4E82-AD8E-92298DE2DF81}"/>
    <dgm:cxn modelId="{CC31695E-0EC0-456C-8B82-08710E4CD23C}" srcId="{F2503784-7B09-47F0-84D2-90A64E94DD83}" destId="{F36EC49A-DFC4-4592-9FAD-9E99A9265232}" srcOrd="8" destOrd="0" parTransId="{802DABC3-223F-4E6A-BF7C-5A4C0296F609}" sibTransId="{CB0EF0AD-CD6A-403B-A05F-CC7821AF519D}"/>
    <dgm:cxn modelId="{E9BA915F-B53F-4063-BBDD-D94896307787}" type="presOf" srcId="{3D03EC8A-5C87-4265-AD35-7A5AC9B72599}" destId="{5ECD6F78-3792-45EA-82F2-4A2B8E6C2AA4}" srcOrd="0" destOrd="0" presId="urn:microsoft.com/office/officeart/2005/8/layout/default"/>
    <dgm:cxn modelId="{0FD02874-54C4-43B0-A418-88E5754AC411}" type="presOf" srcId="{0443065D-90B9-43F7-85BC-17ADB9A7F4DE}" destId="{0CC93227-C6A0-4514-B181-5ADDB7004358}" srcOrd="0" destOrd="0" presId="urn:microsoft.com/office/officeart/2005/8/layout/default"/>
    <dgm:cxn modelId="{F8B53F87-942E-474C-9D80-FAB60AB734B1}" type="presOf" srcId="{A88A748B-6225-43F0-A055-5879824BF208}" destId="{EB4A7399-C143-4B8A-9801-F712F3EA4940}" srcOrd="0" destOrd="0" presId="urn:microsoft.com/office/officeart/2005/8/layout/default"/>
    <dgm:cxn modelId="{97A3A196-7156-49C8-B9DF-79399AD9C3F2}" srcId="{F2503784-7B09-47F0-84D2-90A64E94DD83}" destId="{C959F336-9140-489E-8232-F7571287816D}" srcOrd="10" destOrd="0" parTransId="{7C2EA736-246A-4B83-B75E-27EA00D8D99B}" sibTransId="{CEC5B17B-6D2B-4DC2-AF58-346FACDE8E17}"/>
    <dgm:cxn modelId="{960B6DB4-57AB-4E0A-AF8A-B7C65920587F}" type="presOf" srcId="{610A09C1-A088-403B-9112-EC4C1AE8C67F}" destId="{3FBF811C-F2FE-4918-B601-4BC2FCAE5149}" srcOrd="0" destOrd="0" presId="urn:microsoft.com/office/officeart/2005/8/layout/default"/>
    <dgm:cxn modelId="{5B491CB5-0CE8-40E7-86BF-556817588AC4}" srcId="{F2503784-7B09-47F0-84D2-90A64E94DD83}" destId="{78DC808A-7721-4383-B81F-F86509158DB6}" srcOrd="4" destOrd="0" parTransId="{61CAB97A-F95E-4ADF-A13E-A7447F50AB5C}" sibTransId="{6E6D1103-ADB1-462C-A560-F05146C144F9}"/>
    <dgm:cxn modelId="{171441BA-97C4-4091-8FEF-103E47BBEC97}" type="presOf" srcId="{57CF47ED-8B08-45BF-BDF5-019E084C7D5B}" destId="{3307BA2E-0669-4571-884C-AF4487FF5A66}" srcOrd="0" destOrd="0" presId="urn:microsoft.com/office/officeart/2005/8/layout/default"/>
    <dgm:cxn modelId="{0237FEC9-915F-4D7E-99A3-845EF84C3463}" srcId="{F2503784-7B09-47F0-84D2-90A64E94DD83}" destId="{3D03EC8A-5C87-4265-AD35-7A5AC9B72599}" srcOrd="1" destOrd="0" parTransId="{F62D1582-C1CC-4368-B888-2FF02143BC17}" sibTransId="{AA1044B9-2BA6-4349-9C70-26487697D7AC}"/>
    <dgm:cxn modelId="{679ADFE4-49C4-42EF-83AB-617711FEE202}" type="presOf" srcId="{F36EC49A-DFC4-4592-9FAD-9E99A9265232}" destId="{66F7F384-DCEE-4E36-B129-F29A14F73CB7}" srcOrd="0" destOrd="0" presId="urn:microsoft.com/office/officeart/2005/8/layout/default"/>
    <dgm:cxn modelId="{321481EA-77AF-4E2D-9E52-7CA1484D3AB5}" srcId="{F2503784-7B09-47F0-84D2-90A64E94DD83}" destId="{610A09C1-A088-403B-9112-EC4C1AE8C67F}" srcOrd="6" destOrd="0" parTransId="{1717A292-B541-41E1-9030-BFB1F761AA6B}" sibTransId="{1531260F-3D59-4A07-804D-4070327AFA22}"/>
    <dgm:cxn modelId="{9E8B41ED-2640-4F38-9FB2-FC96F535510C}" type="presOf" srcId="{F2503784-7B09-47F0-84D2-90A64E94DD83}" destId="{CE7AFC4C-C00D-4090-ADDE-5C01FA44B441}" srcOrd="0" destOrd="0" presId="urn:microsoft.com/office/officeart/2005/8/layout/default"/>
    <dgm:cxn modelId="{28C8D4FB-A6E0-4A87-B25E-7D5D84E838F6}" type="presParOf" srcId="{CE7AFC4C-C00D-4090-ADDE-5C01FA44B441}" destId="{D6A0D530-772A-42A3-AA65-0CEFDD2A6C34}" srcOrd="0" destOrd="0" presId="urn:microsoft.com/office/officeart/2005/8/layout/default"/>
    <dgm:cxn modelId="{4EAA1C5E-13E2-4FCF-85AB-A30F6DC4053B}" type="presParOf" srcId="{CE7AFC4C-C00D-4090-ADDE-5C01FA44B441}" destId="{2702C415-F146-43A8-827A-BFB99AF39C84}" srcOrd="1" destOrd="0" presId="urn:microsoft.com/office/officeart/2005/8/layout/default"/>
    <dgm:cxn modelId="{3043FD38-5011-49A7-9903-BB7D1C899F77}" type="presParOf" srcId="{CE7AFC4C-C00D-4090-ADDE-5C01FA44B441}" destId="{5ECD6F78-3792-45EA-82F2-4A2B8E6C2AA4}" srcOrd="2" destOrd="0" presId="urn:microsoft.com/office/officeart/2005/8/layout/default"/>
    <dgm:cxn modelId="{9EED86A1-C28C-41AB-AA95-3E7FE8BF93C7}" type="presParOf" srcId="{CE7AFC4C-C00D-4090-ADDE-5C01FA44B441}" destId="{FF9E94AC-B2CC-478A-8744-3A22853CBE24}" srcOrd="3" destOrd="0" presId="urn:microsoft.com/office/officeart/2005/8/layout/default"/>
    <dgm:cxn modelId="{AE7E194B-E2F9-47F3-917E-0CD9569B91F1}" type="presParOf" srcId="{CE7AFC4C-C00D-4090-ADDE-5C01FA44B441}" destId="{0CC93227-C6A0-4514-B181-5ADDB7004358}" srcOrd="4" destOrd="0" presId="urn:microsoft.com/office/officeart/2005/8/layout/default"/>
    <dgm:cxn modelId="{8D9B2D3F-1D7B-4B57-AE91-53767A549306}" type="presParOf" srcId="{CE7AFC4C-C00D-4090-ADDE-5C01FA44B441}" destId="{BB46E64E-2E85-49DC-AF84-16E182A94156}" srcOrd="5" destOrd="0" presId="urn:microsoft.com/office/officeart/2005/8/layout/default"/>
    <dgm:cxn modelId="{CE9497B9-866D-486E-A8A2-F110E284BB56}" type="presParOf" srcId="{CE7AFC4C-C00D-4090-ADDE-5C01FA44B441}" destId="{36E6874C-0427-4EED-B32C-946FAE0B5C28}" srcOrd="6" destOrd="0" presId="urn:microsoft.com/office/officeart/2005/8/layout/default"/>
    <dgm:cxn modelId="{E13FC6F7-7DDD-434A-8347-96AB79748528}" type="presParOf" srcId="{CE7AFC4C-C00D-4090-ADDE-5C01FA44B441}" destId="{8BF5182C-1831-413F-832B-C6E8BF3969F5}" srcOrd="7" destOrd="0" presId="urn:microsoft.com/office/officeart/2005/8/layout/default"/>
    <dgm:cxn modelId="{0F7DE0BD-5328-4CC1-A9FB-E521C81FFE18}" type="presParOf" srcId="{CE7AFC4C-C00D-4090-ADDE-5C01FA44B441}" destId="{CCCA6429-D8DB-4081-9631-A5E34694754F}" srcOrd="8" destOrd="0" presId="urn:microsoft.com/office/officeart/2005/8/layout/default"/>
    <dgm:cxn modelId="{0A0C62FD-FE70-480E-BFF7-3CA078A75FDC}" type="presParOf" srcId="{CE7AFC4C-C00D-4090-ADDE-5C01FA44B441}" destId="{5F521227-1884-4D4F-AFCA-3334AAEC88EC}" srcOrd="9" destOrd="0" presId="urn:microsoft.com/office/officeart/2005/8/layout/default"/>
    <dgm:cxn modelId="{B5C1998C-FA77-470E-8BDE-20EFF1911632}" type="presParOf" srcId="{CE7AFC4C-C00D-4090-ADDE-5C01FA44B441}" destId="{EB4A7399-C143-4B8A-9801-F712F3EA4940}" srcOrd="10" destOrd="0" presId="urn:microsoft.com/office/officeart/2005/8/layout/default"/>
    <dgm:cxn modelId="{95F7B3F7-5743-4B0F-A681-18A7C26D552A}" type="presParOf" srcId="{CE7AFC4C-C00D-4090-ADDE-5C01FA44B441}" destId="{25FD11DA-C8D1-4087-AEBF-7179EDA8BF18}" srcOrd="11" destOrd="0" presId="urn:microsoft.com/office/officeart/2005/8/layout/default"/>
    <dgm:cxn modelId="{0EF08B19-B965-4B07-8AF0-47AF2DAC8E33}" type="presParOf" srcId="{CE7AFC4C-C00D-4090-ADDE-5C01FA44B441}" destId="{3FBF811C-F2FE-4918-B601-4BC2FCAE5149}" srcOrd="12" destOrd="0" presId="urn:microsoft.com/office/officeart/2005/8/layout/default"/>
    <dgm:cxn modelId="{812407DE-8E29-4D4A-B6F1-928E55A1E85B}" type="presParOf" srcId="{CE7AFC4C-C00D-4090-ADDE-5C01FA44B441}" destId="{CA8D011E-1AB8-48BB-A342-8D64FC1C8BED}" srcOrd="13" destOrd="0" presId="urn:microsoft.com/office/officeart/2005/8/layout/default"/>
    <dgm:cxn modelId="{D6ED9B5B-61E4-4D91-A311-D4986AB50512}" type="presParOf" srcId="{CE7AFC4C-C00D-4090-ADDE-5C01FA44B441}" destId="{3307BA2E-0669-4571-884C-AF4487FF5A66}" srcOrd="14" destOrd="0" presId="urn:microsoft.com/office/officeart/2005/8/layout/default"/>
    <dgm:cxn modelId="{2B7CF1A9-A415-4AA7-A90A-E0032CED61E3}" type="presParOf" srcId="{CE7AFC4C-C00D-4090-ADDE-5C01FA44B441}" destId="{FAC3FEB9-D4DA-4A83-B51A-859DE067426A}" srcOrd="15" destOrd="0" presId="urn:microsoft.com/office/officeart/2005/8/layout/default"/>
    <dgm:cxn modelId="{0FAD0E50-C9B7-4189-9977-F59CB95D0738}" type="presParOf" srcId="{CE7AFC4C-C00D-4090-ADDE-5C01FA44B441}" destId="{66F7F384-DCEE-4E36-B129-F29A14F73CB7}" srcOrd="16" destOrd="0" presId="urn:microsoft.com/office/officeart/2005/8/layout/default"/>
    <dgm:cxn modelId="{91753CFC-DEFE-4160-BE19-06D402445A5D}" type="presParOf" srcId="{CE7AFC4C-C00D-4090-ADDE-5C01FA44B441}" destId="{2114E5FF-3481-4C49-B490-AE89F9A3E23F}" srcOrd="17" destOrd="0" presId="urn:microsoft.com/office/officeart/2005/8/layout/default"/>
    <dgm:cxn modelId="{A39977AE-6FD6-436A-B630-CC84F0469211}" type="presParOf" srcId="{CE7AFC4C-C00D-4090-ADDE-5C01FA44B441}" destId="{CE3547F2-CA55-4849-BC13-320ACAC08A42}" srcOrd="18" destOrd="0" presId="urn:microsoft.com/office/officeart/2005/8/layout/default"/>
    <dgm:cxn modelId="{7B7ED08F-BBDA-4B98-8245-A43CB847DBD4}" type="presParOf" srcId="{CE7AFC4C-C00D-4090-ADDE-5C01FA44B441}" destId="{8869639F-2300-4606-9C77-47FA11E21C3E}" srcOrd="19" destOrd="0" presId="urn:microsoft.com/office/officeart/2005/8/layout/default"/>
    <dgm:cxn modelId="{2A5F43ED-7469-4870-B491-7BAB724C4E64}" type="presParOf" srcId="{CE7AFC4C-C00D-4090-ADDE-5C01FA44B441}" destId="{29CA1D73-3A46-4B53-93C7-1FBB920E64AC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0415F-30BF-4427-833E-DE6127FF2D2A}">
      <dsp:nvSpPr>
        <dsp:cNvPr id="0" name=""/>
        <dsp:cNvSpPr/>
      </dsp:nvSpPr>
      <dsp:spPr>
        <a:xfrm>
          <a:off x="1546560" y="2535865"/>
          <a:ext cx="632140" cy="180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070" y="0"/>
              </a:lnTo>
              <a:lnTo>
                <a:pt x="316070" y="1806804"/>
              </a:lnTo>
              <a:lnTo>
                <a:pt x="632140" y="18068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1" kern="1200"/>
        </a:p>
      </dsp:txBody>
      <dsp:txXfrm>
        <a:off x="1814775" y="3391412"/>
        <a:ext cx="95709" cy="95709"/>
      </dsp:txXfrm>
    </dsp:sp>
    <dsp:sp modelId="{231A3D37-946F-4FD1-907E-63A3E4F27FCE}">
      <dsp:nvSpPr>
        <dsp:cNvPr id="0" name=""/>
        <dsp:cNvSpPr/>
      </dsp:nvSpPr>
      <dsp:spPr>
        <a:xfrm>
          <a:off x="1546560" y="2535865"/>
          <a:ext cx="632140" cy="60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070" y="0"/>
              </a:lnTo>
              <a:lnTo>
                <a:pt x="316070" y="602268"/>
              </a:lnTo>
              <a:lnTo>
                <a:pt x="632140" y="6022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1840802" y="2815171"/>
        <a:ext cx="43655" cy="43655"/>
      </dsp:txXfrm>
    </dsp:sp>
    <dsp:sp modelId="{95A3172B-31A0-40D9-A70D-A486881F2C29}">
      <dsp:nvSpPr>
        <dsp:cNvPr id="0" name=""/>
        <dsp:cNvSpPr/>
      </dsp:nvSpPr>
      <dsp:spPr>
        <a:xfrm>
          <a:off x="1546560" y="1933597"/>
          <a:ext cx="632140" cy="602268"/>
        </a:xfrm>
        <a:custGeom>
          <a:avLst/>
          <a:gdLst/>
          <a:ahLst/>
          <a:cxnLst/>
          <a:rect l="0" t="0" r="0" b="0"/>
          <a:pathLst>
            <a:path>
              <a:moveTo>
                <a:pt x="0" y="602268"/>
              </a:moveTo>
              <a:lnTo>
                <a:pt x="316070" y="602268"/>
              </a:lnTo>
              <a:lnTo>
                <a:pt x="316070" y="0"/>
              </a:lnTo>
              <a:lnTo>
                <a:pt x="63214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b="1" kern="1200"/>
        </a:p>
      </dsp:txBody>
      <dsp:txXfrm>
        <a:off x="1840802" y="2212903"/>
        <a:ext cx="43655" cy="43655"/>
      </dsp:txXfrm>
    </dsp:sp>
    <dsp:sp modelId="{B3846EAA-1044-442E-84C5-03FC7F4FFBE5}">
      <dsp:nvSpPr>
        <dsp:cNvPr id="0" name=""/>
        <dsp:cNvSpPr/>
      </dsp:nvSpPr>
      <dsp:spPr>
        <a:xfrm>
          <a:off x="1546560" y="729061"/>
          <a:ext cx="632140" cy="1806804"/>
        </a:xfrm>
        <a:custGeom>
          <a:avLst/>
          <a:gdLst/>
          <a:ahLst/>
          <a:cxnLst/>
          <a:rect l="0" t="0" r="0" b="0"/>
          <a:pathLst>
            <a:path>
              <a:moveTo>
                <a:pt x="0" y="1806804"/>
              </a:moveTo>
              <a:lnTo>
                <a:pt x="316070" y="1806804"/>
              </a:lnTo>
              <a:lnTo>
                <a:pt x="316070" y="0"/>
              </a:lnTo>
              <a:lnTo>
                <a:pt x="63214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b="1" kern="1200"/>
        </a:p>
      </dsp:txBody>
      <dsp:txXfrm>
        <a:off x="1814775" y="1584608"/>
        <a:ext cx="95709" cy="95709"/>
      </dsp:txXfrm>
    </dsp:sp>
    <dsp:sp modelId="{ADA779E1-4539-4A42-8DC5-509C2F528319}">
      <dsp:nvSpPr>
        <dsp:cNvPr id="0" name=""/>
        <dsp:cNvSpPr/>
      </dsp:nvSpPr>
      <dsp:spPr>
        <a:xfrm rot="16200000">
          <a:off x="-1471119" y="2054051"/>
          <a:ext cx="5071731" cy="963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Факторы рисков</a:t>
          </a:r>
        </a:p>
      </dsp:txBody>
      <dsp:txXfrm>
        <a:off x="-1471119" y="2054051"/>
        <a:ext cx="5071731" cy="963628"/>
      </dsp:txXfrm>
    </dsp:sp>
    <dsp:sp modelId="{7F785476-5DB2-4489-ADBD-6912C9041D4B}">
      <dsp:nvSpPr>
        <dsp:cNvPr id="0" name=""/>
        <dsp:cNvSpPr/>
      </dsp:nvSpPr>
      <dsp:spPr>
        <a:xfrm>
          <a:off x="2178700" y="247246"/>
          <a:ext cx="3160702" cy="963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200" b="1" kern="1200" dirty="0"/>
            <a:t>Недостаточное доверие к данным</a:t>
          </a:r>
        </a:p>
      </dsp:txBody>
      <dsp:txXfrm>
        <a:off x="2178700" y="247246"/>
        <a:ext cx="3160702" cy="963628"/>
      </dsp:txXfrm>
    </dsp:sp>
    <dsp:sp modelId="{BFDD7CE8-34BE-4C32-9DAC-2B0E0D9BB44E}">
      <dsp:nvSpPr>
        <dsp:cNvPr id="0" name=""/>
        <dsp:cNvSpPr/>
      </dsp:nvSpPr>
      <dsp:spPr>
        <a:xfrm>
          <a:off x="2178700" y="1451782"/>
          <a:ext cx="3160702" cy="963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200" b="1" kern="1200" dirty="0"/>
            <a:t>Огромный объем информации</a:t>
          </a:r>
        </a:p>
      </dsp:txBody>
      <dsp:txXfrm>
        <a:off x="2178700" y="1451782"/>
        <a:ext cx="3160702" cy="963628"/>
      </dsp:txXfrm>
    </dsp:sp>
    <dsp:sp modelId="{0F0F8A11-5C44-4D73-BD02-F7ED6176C1AC}">
      <dsp:nvSpPr>
        <dsp:cNvPr id="0" name=""/>
        <dsp:cNvSpPr/>
      </dsp:nvSpPr>
      <dsp:spPr>
        <a:xfrm>
          <a:off x="2178700" y="2656319"/>
          <a:ext cx="3160702" cy="963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2200" b="1" kern="1200" dirty="0"/>
            <a:t>Недостатки обработки данных</a:t>
          </a:r>
        </a:p>
      </dsp:txBody>
      <dsp:txXfrm>
        <a:off x="2178700" y="2656319"/>
        <a:ext cx="3160702" cy="963628"/>
      </dsp:txXfrm>
    </dsp:sp>
    <dsp:sp modelId="{F7BE4033-1536-4E1D-B870-3825C0794960}">
      <dsp:nvSpPr>
        <dsp:cNvPr id="0" name=""/>
        <dsp:cNvSpPr/>
      </dsp:nvSpPr>
      <dsp:spPr>
        <a:xfrm>
          <a:off x="2178700" y="3860855"/>
          <a:ext cx="3160702" cy="96362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Уязвимость и безопасность (кибербезопасность)</a:t>
          </a:r>
        </a:p>
      </dsp:txBody>
      <dsp:txXfrm>
        <a:off x="2178700" y="3860855"/>
        <a:ext cx="3160702" cy="963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12D4B-EB2E-47E6-BC6A-1917B95BF9B9}">
      <dsp:nvSpPr>
        <dsp:cNvPr id="0" name=""/>
        <dsp:cNvSpPr/>
      </dsp:nvSpPr>
      <dsp:spPr>
        <a:xfrm>
          <a:off x="2144950" y="2535865"/>
          <a:ext cx="642316" cy="180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158" y="0"/>
              </a:lnTo>
              <a:lnTo>
                <a:pt x="321158" y="1806804"/>
              </a:lnTo>
              <a:lnTo>
                <a:pt x="642316" y="1806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/>
        </a:p>
      </dsp:txBody>
      <dsp:txXfrm>
        <a:off x="2418169" y="3391328"/>
        <a:ext cx="95878" cy="95878"/>
      </dsp:txXfrm>
    </dsp:sp>
    <dsp:sp modelId="{812DB67F-8930-49EF-AB99-729193E8669F}">
      <dsp:nvSpPr>
        <dsp:cNvPr id="0" name=""/>
        <dsp:cNvSpPr/>
      </dsp:nvSpPr>
      <dsp:spPr>
        <a:xfrm>
          <a:off x="2144950" y="2535865"/>
          <a:ext cx="642316" cy="602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158" y="0"/>
              </a:lnTo>
              <a:lnTo>
                <a:pt x="321158" y="602268"/>
              </a:lnTo>
              <a:lnTo>
                <a:pt x="642316" y="6022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/>
        </a:p>
      </dsp:txBody>
      <dsp:txXfrm>
        <a:off x="2444095" y="2814986"/>
        <a:ext cx="44025" cy="44025"/>
      </dsp:txXfrm>
    </dsp:sp>
    <dsp:sp modelId="{F9BFD108-401E-4207-A5DA-37EB168918B6}">
      <dsp:nvSpPr>
        <dsp:cNvPr id="0" name=""/>
        <dsp:cNvSpPr/>
      </dsp:nvSpPr>
      <dsp:spPr>
        <a:xfrm>
          <a:off x="2144950" y="1933597"/>
          <a:ext cx="642316" cy="602268"/>
        </a:xfrm>
        <a:custGeom>
          <a:avLst/>
          <a:gdLst/>
          <a:ahLst/>
          <a:cxnLst/>
          <a:rect l="0" t="0" r="0" b="0"/>
          <a:pathLst>
            <a:path>
              <a:moveTo>
                <a:pt x="0" y="602268"/>
              </a:moveTo>
              <a:lnTo>
                <a:pt x="321158" y="602268"/>
              </a:lnTo>
              <a:lnTo>
                <a:pt x="321158" y="0"/>
              </a:lnTo>
              <a:lnTo>
                <a:pt x="6423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/>
        </a:p>
      </dsp:txBody>
      <dsp:txXfrm>
        <a:off x="2444095" y="2212718"/>
        <a:ext cx="44025" cy="44025"/>
      </dsp:txXfrm>
    </dsp:sp>
    <dsp:sp modelId="{2BE31260-8C45-45A0-BEB7-850311F69895}">
      <dsp:nvSpPr>
        <dsp:cNvPr id="0" name=""/>
        <dsp:cNvSpPr/>
      </dsp:nvSpPr>
      <dsp:spPr>
        <a:xfrm>
          <a:off x="2144950" y="729061"/>
          <a:ext cx="642316" cy="1806804"/>
        </a:xfrm>
        <a:custGeom>
          <a:avLst/>
          <a:gdLst/>
          <a:ahLst/>
          <a:cxnLst/>
          <a:rect l="0" t="0" r="0" b="0"/>
          <a:pathLst>
            <a:path>
              <a:moveTo>
                <a:pt x="0" y="1806804"/>
              </a:moveTo>
              <a:lnTo>
                <a:pt x="321158" y="1806804"/>
              </a:lnTo>
              <a:lnTo>
                <a:pt x="321158" y="0"/>
              </a:lnTo>
              <a:lnTo>
                <a:pt x="6423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/>
        </a:p>
      </dsp:txBody>
      <dsp:txXfrm>
        <a:off x="2418169" y="1584523"/>
        <a:ext cx="95878" cy="95878"/>
      </dsp:txXfrm>
    </dsp:sp>
    <dsp:sp modelId="{885AC690-2E71-4C55-81B9-BF223B18CF02}">
      <dsp:nvSpPr>
        <dsp:cNvPr id="0" name=""/>
        <dsp:cNvSpPr/>
      </dsp:nvSpPr>
      <dsp:spPr>
        <a:xfrm rot="16200000">
          <a:off x="-872729" y="2054051"/>
          <a:ext cx="5071731" cy="963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Риски</a:t>
          </a:r>
        </a:p>
      </dsp:txBody>
      <dsp:txXfrm>
        <a:off x="-872729" y="2054051"/>
        <a:ext cx="5071731" cy="963628"/>
      </dsp:txXfrm>
    </dsp:sp>
    <dsp:sp modelId="{532B4AA7-5632-4D8B-B2A6-4E129E1BC29E}">
      <dsp:nvSpPr>
        <dsp:cNvPr id="0" name=""/>
        <dsp:cNvSpPr/>
      </dsp:nvSpPr>
      <dsp:spPr>
        <a:xfrm>
          <a:off x="2787266" y="247246"/>
          <a:ext cx="3160702" cy="963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Репутационный</a:t>
          </a:r>
        </a:p>
      </dsp:txBody>
      <dsp:txXfrm>
        <a:off x="2787266" y="247246"/>
        <a:ext cx="3160702" cy="963628"/>
      </dsp:txXfrm>
    </dsp:sp>
    <dsp:sp modelId="{F6F04D4A-456F-4840-878D-018BC57C2D59}">
      <dsp:nvSpPr>
        <dsp:cNvPr id="0" name=""/>
        <dsp:cNvSpPr/>
      </dsp:nvSpPr>
      <dsp:spPr>
        <a:xfrm>
          <a:off x="2787266" y="1451782"/>
          <a:ext cx="3160702" cy="963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Финансовый</a:t>
          </a:r>
        </a:p>
      </dsp:txBody>
      <dsp:txXfrm>
        <a:off x="2787266" y="1451782"/>
        <a:ext cx="3160702" cy="963628"/>
      </dsp:txXfrm>
    </dsp:sp>
    <dsp:sp modelId="{45740E3F-CB84-43F1-8BD9-141CD5523F30}">
      <dsp:nvSpPr>
        <dsp:cNvPr id="0" name=""/>
        <dsp:cNvSpPr/>
      </dsp:nvSpPr>
      <dsp:spPr>
        <a:xfrm>
          <a:off x="2787266" y="2656319"/>
          <a:ext cx="3160702" cy="963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Правовой</a:t>
          </a:r>
        </a:p>
      </dsp:txBody>
      <dsp:txXfrm>
        <a:off x="2787266" y="2656319"/>
        <a:ext cx="3160702" cy="963628"/>
      </dsp:txXfrm>
    </dsp:sp>
    <dsp:sp modelId="{67675BBA-071F-4387-A62D-0CC150E17AA4}">
      <dsp:nvSpPr>
        <dsp:cNvPr id="0" name=""/>
        <dsp:cNvSpPr/>
      </dsp:nvSpPr>
      <dsp:spPr>
        <a:xfrm>
          <a:off x="2787266" y="3860855"/>
          <a:ext cx="3160702" cy="9636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Киберриски</a:t>
          </a:r>
          <a:endParaRPr lang="ru-RU" sz="2400" b="1" kern="1200" dirty="0"/>
        </a:p>
      </dsp:txBody>
      <dsp:txXfrm>
        <a:off x="2787266" y="3860855"/>
        <a:ext cx="3160702" cy="963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0D530-772A-42A3-AA65-0CEFDD2A6C34}">
      <dsp:nvSpPr>
        <dsp:cNvPr id="0" name=""/>
        <dsp:cNvSpPr/>
      </dsp:nvSpPr>
      <dsp:spPr>
        <a:xfrm>
          <a:off x="141493" y="883"/>
          <a:ext cx="2595213" cy="1557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конфиденциальности</a:t>
          </a:r>
        </a:p>
      </dsp:txBody>
      <dsp:txXfrm>
        <a:off x="141493" y="883"/>
        <a:ext cx="2595213" cy="1557128"/>
      </dsp:txXfrm>
    </dsp:sp>
    <dsp:sp modelId="{5ECD6F78-3792-45EA-82F2-4A2B8E6C2AA4}">
      <dsp:nvSpPr>
        <dsp:cNvPr id="0" name=""/>
        <dsp:cNvSpPr/>
      </dsp:nvSpPr>
      <dsp:spPr>
        <a:xfrm>
          <a:off x="2996228" y="883"/>
          <a:ext cx="2595213" cy="1557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потери данных</a:t>
          </a:r>
        </a:p>
      </dsp:txBody>
      <dsp:txXfrm>
        <a:off x="2996228" y="883"/>
        <a:ext cx="2595213" cy="1557128"/>
      </dsp:txXfrm>
    </dsp:sp>
    <dsp:sp modelId="{0CC93227-C6A0-4514-B181-5ADDB7004358}">
      <dsp:nvSpPr>
        <dsp:cNvPr id="0" name=""/>
        <dsp:cNvSpPr/>
      </dsp:nvSpPr>
      <dsp:spPr>
        <a:xfrm>
          <a:off x="5850964" y="883"/>
          <a:ext cx="2595213" cy="1557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переполнения хранилища</a:t>
          </a:r>
        </a:p>
      </dsp:txBody>
      <dsp:txXfrm>
        <a:off x="5850964" y="883"/>
        <a:ext cx="2595213" cy="1557128"/>
      </dsp:txXfrm>
    </dsp:sp>
    <dsp:sp modelId="{36E6874C-0427-4EED-B32C-946FAE0B5C28}">
      <dsp:nvSpPr>
        <dsp:cNvPr id="0" name=""/>
        <dsp:cNvSpPr/>
      </dsp:nvSpPr>
      <dsp:spPr>
        <a:xfrm>
          <a:off x="8705699" y="883"/>
          <a:ext cx="2595213" cy="155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снижения эффективности больших данных</a:t>
          </a:r>
        </a:p>
      </dsp:txBody>
      <dsp:txXfrm>
        <a:off x="8705699" y="883"/>
        <a:ext cx="2595213" cy="1557128"/>
      </dsp:txXfrm>
    </dsp:sp>
    <dsp:sp modelId="{CCCA6429-D8DB-4081-9631-A5E34694754F}">
      <dsp:nvSpPr>
        <dsp:cNvPr id="0" name=""/>
        <dsp:cNvSpPr/>
      </dsp:nvSpPr>
      <dsp:spPr>
        <a:xfrm>
          <a:off x="141493" y="1817533"/>
          <a:ext cx="2595213" cy="1557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формирования неэффективного набора данных</a:t>
          </a:r>
        </a:p>
      </dsp:txBody>
      <dsp:txXfrm>
        <a:off x="141493" y="1817533"/>
        <a:ext cx="2595213" cy="1557128"/>
      </dsp:txXfrm>
    </dsp:sp>
    <dsp:sp modelId="{EB4A7399-C143-4B8A-9801-F712F3EA4940}">
      <dsp:nvSpPr>
        <dsp:cNvPr id="0" name=""/>
        <dsp:cNvSpPr/>
      </dsp:nvSpPr>
      <dsp:spPr>
        <a:xfrm>
          <a:off x="2996228" y="1817533"/>
          <a:ext cx="2595213" cy="1557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мошенничества</a:t>
          </a:r>
        </a:p>
      </dsp:txBody>
      <dsp:txXfrm>
        <a:off x="2996228" y="1817533"/>
        <a:ext cx="2595213" cy="1557128"/>
      </dsp:txXfrm>
    </dsp:sp>
    <dsp:sp modelId="{3FBF811C-F2FE-4918-B601-4BC2FCAE5149}">
      <dsp:nvSpPr>
        <dsp:cNvPr id="0" name=""/>
        <dsp:cNvSpPr/>
      </dsp:nvSpPr>
      <dsp:spPr>
        <a:xfrm>
          <a:off x="5850964" y="1817533"/>
          <a:ext cx="2595213" cy="1557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неготовности к переменам</a:t>
          </a:r>
        </a:p>
      </dsp:txBody>
      <dsp:txXfrm>
        <a:off x="5850964" y="1817533"/>
        <a:ext cx="2595213" cy="1557128"/>
      </dsp:txXfrm>
    </dsp:sp>
    <dsp:sp modelId="{3307BA2E-0669-4571-884C-AF4487FF5A66}">
      <dsp:nvSpPr>
        <dsp:cNvPr id="0" name=""/>
        <dsp:cNvSpPr/>
      </dsp:nvSpPr>
      <dsp:spPr>
        <a:xfrm>
          <a:off x="8705699" y="1817533"/>
          <a:ext cx="2595213" cy="1557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внешнего консультанта</a:t>
          </a:r>
        </a:p>
      </dsp:txBody>
      <dsp:txXfrm>
        <a:off x="8705699" y="1817533"/>
        <a:ext cx="2595213" cy="1557128"/>
      </dsp:txXfrm>
    </dsp:sp>
    <dsp:sp modelId="{66F7F384-DCEE-4E36-B129-F29A14F73CB7}">
      <dsp:nvSpPr>
        <dsp:cNvPr id="0" name=""/>
        <dsp:cNvSpPr/>
      </dsp:nvSpPr>
      <dsp:spPr>
        <a:xfrm>
          <a:off x="1568861" y="3634183"/>
          <a:ext cx="2595213" cy="1557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экономической нецелесообразности</a:t>
          </a:r>
        </a:p>
      </dsp:txBody>
      <dsp:txXfrm>
        <a:off x="1568861" y="3634183"/>
        <a:ext cx="2595213" cy="1557128"/>
      </dsp:txXfrm>
    </dsp:sp>
    <dsp:sp modelId="{CE3547F2-CA55-4849-BC13-320ACAC08A42}">
      <dsp:nvSpPr>
        <dsp:cNvPr id="0" name=""/>
        <dsp:cNvSpPr/>
      </dsp:nvSpPr>
      <dsp:spPr>
        <a:xfrm>
          <a:off x="4423596" y="3634183"/>
          <a:ext cx="2595213" cy="15571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ошибок бизнес-модели</a:t>
          </a:r>
        </a:p>
      </dsp:txBody>
      <dsp:txXfrm>
        <a:off x="4423596" y="3634183"/>
        <a:ext cx="2595213" cy="1557128"/>
      </dsp:txXfrm>
    </dsp:sp>
    <dsp:sp modelId="{29CA1D73-3A46-4B53-93C7-1FBB920E64AC}">
      <dsp:nvSpPr>
        <dsp:cNvPr id="0" name=""/>
        <dsp:cNvSpPr/>
      </dsp:nvSpPr>
      <dsp:spPr>
        <a:xfrm>
          <a:off x="7278331" y="3634183"/>
          <a:ext cx="2595213" cy="1557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риск ошибок больших данных</a:t>
          </a:r>
        </a:p>
      </dsp:txBody>
      <dsp:txXfrm>
        <a:off x="7278331" y="3634183"/>
        <a:ext cx="2595213" cy="155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FE71D-E876-4876-87F5-7A7DFF971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4D0267-E43B-44A3-B299-DA910B402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0F1ED-0B5C-4CD3-B476-B85EB48B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7D8897-99A1-4CE8-B18D-7A72C67F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E0CD6E-79D4-42D7-B53C-DA19E376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7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7294B-F518-4CA4-BA8A-C4A659A5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698B2B-D148-4801-9D92-9384BEB0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3347F-2404-4764-9FC5-3F98DBB6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76BA6-E531-4E50-8DCA-ADA05727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E4459-A4B5-429F-B655-DB9CC550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12854D-130C-473B-ADEC-05978A50B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2C327A-5DDC-417C-8E94-02B178F5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28E96-B2C4-4CCC-8E7B-18897F50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54615-D684-4913-996A-C003303A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E9CF4-4D5D-4103-8EEE-ED7E0305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10F8C-45BF-45F8-8253-C63C3769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1D48B-67C4-4143-8316-646D24771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C1332-703E-4206-86F5-102FE9B2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D227B-E32E-4D4F-BBC8-0E80933F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87754A-3250-42D3-A336-A430D642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5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B8BD-BD82-4252-9299-554A211E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0A0750-C180-41A8-9E19-E442B08CF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E045A-59DD-49D1-866B-F378A920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4B13D-3554-401B-8E33-CE4F448E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76BCC-E998-4E7B-B7E8-2E5ED1E2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24150-BA1C-4067-9AA6-294ACD54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4F6B6-FD8F-4E25-A815-047FBA3B6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A0D39-EF62-4EAE-B6B6-6FB03E02C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ABB06C-0FCF-4737-8C5B-C2DE311F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A49AFF-1116-456E-85CF-04F7C34A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3C5A0-ED4C-45F1-A07A-00D1C3F0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5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28B13-243F-43A7-A40D-49AB2235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B5498-EE99-459C-AEE3-D2CEC258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E6ADFE-BB36-4E72-83B9-7B430297E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DD7FB2-9813-4764-ACBE-F57366EF1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A280BC-58D7-45F3-9F7D-3B0CD7211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3F48A9-60EF-4DAA-908A-043D97FD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D87DCB-CF45-4D6E-BFF2-0FFB04BD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B6CE9A-0049-4F47-9CDA-001AA5E2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AFB51-E8AC-4D79-8425-679917B3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16F9A-1153-455F-8F5B-00691E4C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85483D-BB1B-4DEF-B8FF-49D89992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8F8B5-9CA7-4AAE-99DD-6E3E9666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44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23E71F-88F4-4679-8198-AB08F19F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03ECE8-F766-4A5C-9F02-D591B9A7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257A9-D6C7-441E-BD73-00998B72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4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72A7-A6F1-4332-B44A-C2961F4E7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08BD5D-478B-45EA-999B-C5ACE773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6C9C7-5A7D-4FD6-9961-6611953D1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DDEBD2-FDE0-487A-B5A8-FEF1FCDE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6621A8-4C68-451B-80EE-546631ED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22499-B60D-4BA2-8CE5-67B87BA4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4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A34AD-34E4-4E1C-915D-00398E66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2011C-FF27-4101-8B3A-DED1EFC38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8E9AE4-AE5A-44C1-8F60-6F6F5DD3D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A98356-5024-45DA-85F6-1E0693AC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744F40-4A46-4A69-9B8D-CD177DEA2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1886F9-1CAD-4BAB-93DB-40A0B285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58B0B-B2B9-4FF1-8FEF-2EF09F5E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30C04-991B-4A19-93F7-7531AD9DC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AB483-07A3-4D27-92BF-FF8F4ADE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6CA52-4893-4E26-9585-9145EF63D8C1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E16F8-4AA2-4372-9430-02CF3459F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3EF51-809E-41DE-9350-7BAD713B9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48A2-26D7-4BA3-8513-D7041FE23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dviser.ru/index.php/Big_Dat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2.org/ru/GlusterFS" TargetMode="External"/><Relationship Id="rId3" Type="http://schemas.openxmlformats.org/officeDocument/2006/relationships/hyperlink" Target="https://wiki2.org/ru/Windows" TargetMode="External"/><Relationship Id="rId7" Type="http://schemas.openxmlformats.org/officeDocument/2006/relationships/hyperlink" Target="https://wiki2.org/ru/VMware" TargetMode="External"/><Relationship Id="rId2" Type="http://schemas.openxmlformats.org/officeDocument/2006/relationships/hyperlink" Target="https://wiki2.org/ru/Linu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2.org/ru/Virtuozzo" TargetMode="External"/><Relationship Id="rId11" Type="http://schemas.openxmlformats.org/officeDocument/2006/relationships/hyperlink" Target="https://wiki2.org/ru/Microsoft" TargetMode="External"/><Relationship Id="rId5" Type="http://schemas.openxmlformats.org/officeDocument/2006/relationships/hyperlink" Target="https://wiki2.org/ru/%D0%94%D0%B5%D0%B4%D1%83%D0%BF%D0%BB%D0%B8%D0%BA%D0%B0%D1%86%D0%B8%D1%8F" TargetMode="External"/><Relationship Id="rId10" Type="http://schemas.openxmlformats.org/officeDocument/2006/relationships/hyperlink" Target="https://wiki2.org/ru/Red_Hat" TargetMode="External"/><Relationship Id="rId4" Type="http://schemas.openxmlformats.org/officeDocument/2006/relationships/hyperlink" Target="https://wiki2.org/ru/FreeBSD" TargetMode="External"/><Relationship Id="rId9" Type="http://schemas.openxmlformats.org/officeDocument/2006/relationships/hyperlink" Target="https://wiki2.org/ru/Ceph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bda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tatis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c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068BA-650D-4F43-93DD-74D178841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Лекция 3. Сквозная цифровая технология Большие данные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AA6333-2565-4526-BFB4-7EDD47FF5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pPr algn="r"/>
            <a:r>
              <a:rPr lang="ru-RU" b="1" i="1" dirty="0"/>
              <a:t>Д.т.н., профессор Гусева А.И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4991D-67A3-4B7C-B258-188FF20BC704}"/>
              </a:ext>
            </a:extLst>
          </p:cNvPr>
          <p:cNvSpPr txBox="1"/>
          <p:nvPr/>
        </p:nvSpPr>
        <p:spPr>
          <a:xfrm>
            <a:off x="4547937" y="6075947"/>
            <a:ext cx="23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2022 г.</a:t>
            </a:r>
          </a:p>
        </p:txBody>
      </p:sp>
    </p:spTree>
    <p:extLst>
      <p:ext uri="{BB962C8B-B14F-4D97-AF65-F5344CB8AC3E}">
        <p14:creationId xmlns:p14="http://schemas.microsoft.com/office/powerpoint/2010/main" val="303991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8055EE-D0EB-4DDE-860C-5328D1C7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4" y="0"/>
            <a:ext cx="11787131" cy="1325563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Ключевые технологические тренды больших данных </a:t>
            </a:r>
            <a:r>
              <a:rPr lang="en-US" sz="3600" b="1" dirty="0">
                <a:solidFill>
                  <a:srgbClr val="0070C0"/>
                </a:solidFill>
              </a:rPr>
              <a:t>(Gartner)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C3E6D-152B-4462-B6BC-F5E6513C38AA}"/>
              </a:ext>
            </a:extLst>
          </p:cNvPr>
          <p:cNvSpPr txBox="1"/>
          <p:nvPr/>
        </p:nvSpPr>
        <p:spPr>
          <a:xfrm>
            <a:off x="378244" y="1325563"/>
            <a:ext cx="115089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5.Коммерческие инструменты искусственного интеллекта и машинного обучения (Commercial AI </a:t>
            </a:r>
            <a:r>
              <a:rPr lang="ru-RU" b="1" dirty="0" err="1">
                <a:solidFill>
                  <a:srgbClr val="C00000"/>
                </a:solidFill>
              </a:rPr>
              <a:t>and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machine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learning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  <a:p>
            <a:r>
              <a:rPr lang="ru-RU" b="1" dirty="0"/>
              <a:t>Переход от использования платформ с открытым исходным кодом к применению специально разработанных коннекторов, подключающихся к </a:t>
            </a:r>
            <a:r>
              <a:rPr lang="ru-RU" b="1" dirty="0" err="1"/>
              <a:t>open-source</a:t>
            </a:r>
            <a:r>
              <a:rPr lang="ru-RU" b="1" dirty="0"/>
              <a:t> экосистеме, позволит реализовать функции управления моделями, проектами, а также предоставит возможность для преобразования и многократного использования данных, обеспечит интеграцию и прозрачность, недоступные в рамках </a:t>
            </a:r>
            <a:r>
              <a:rPr lang="ru-RU" b="1" dirty="0" err="1"/>
              <a:t>open-source</a:t>
            </a:r>
            <a:r>
              <a:rPr lang="ru-RU" b="1" dirty="0"/>
              <a:t> платформ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6. Фабрика данных (</a:t>
            </a:r>
            <a:r>
              <a:rPr lang="en-US" b="1" dirty="0">
                <a:solidFill>
                  <a:srgbClr val="C00000"/>
                </a:solidFill>
              </a:rPr>
              <a:t>Data fabric)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Подходы к интеграции данных в виде логически организованной структуры для облегченного доступа и обмена в распределенной среде данных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7. Объясняемый искусственный интеллект (</a:t>
            </a:r>
            <a:r>
              <a:rPr lang="ru-RU" b="1" dirty="0" err="1">
                <a:solidFill>
                  <a:srgbClr val="C00000"/>
                </a:solidFill>
              </a:rPr>
              <a:t>Explainable</a:t>
            </a:r>
            <a:r>
              <a:rPr lang="ru-RU" b="1" dirty="0">
                <a:solidFill>
                  <a:srgbClr val="C00000"/>
                </a:solidFill>
              </a:rPr>
              <a:t> AI)</a:t>
            </a:r>
          </a:p>
          <a:p>
            <a:r>
              <a:rPr lang="ru-RU" b="1" dirty="0"/>
              <a:t>Возможность формирования описательной модели на естественном языке, позволяющей обосновать автоматически сгенерированные решения и результаты, полученные на базе технологий AI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8. </a:t>
            </a:r>
            <a:r>
              <a:rPr lang="ru-RU" b="1" dirty="0" err="1">
                <a:solidFill>
                  <a:srgbClr val="C00000"/>
                </a:solidFill>
              </a:rPr>
              <a:t>Блокчейн</a:t>
            </a:r>
            <a:r>
              <a:rPr lang="ru-RU" b="1" dirty="0">
                <a:solidFill>
                  <a:srgbClr val="C00000"/>
                </a:solidFill>
              </a:rPr>
              <a:t> в области данных и аналитики</a:t>
            </a:r>
          </a:p>
          <a:p>
            <a:r>
              <a:rPr lang="ru-RU" b="1" dirty="0"/>
              <a:t>Реализует взаимосвязь транзакций, активов, обеспечивает прозрачность и гарантии в сложных сетях взаимодействия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8819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8055EE-D0EB-4DDE-860C-5328D1C7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4" y="0"/>
            <a:ext cx="11787131" cy="1325563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Ключевые технологические тренды больших данных </a:t>
            </a:r>
            <a:r>
              <a:rPr lang="en-US" sz="3600" b="1" dirty="0">
                <a:solidFill>
                  <a:srgbClr val="0070C0"/>
                </a:solidFill>
              </a:rPr>
              <a:t>(Gartner)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C3E6D-152B-4462-B6BC-F5E6513C38AA}"/>
              </a:ext>
            </a:extLst>
          </p:cNvPr>
          <p:cNvSpPr txBox="1"/>
          <p:nvPr/>
        </p:nvSpPr>
        <p:spPr>
          <a:xfrm>
            <a:off x="341521" y="1611280"/>
            <a:ext cx="11508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9. Непрерывная интеллектуальная обработка данных (</a:t>
            </a:r>
            <a:r>
              <a:rPr lang="ru-RU" b="1" dirty="0" err="1">
                <a:solidFill>
                  <a:srgbClr val="C00000"/>
                </a:solidFill>
              </a:rPr>
              <a:t>Continuous</a:t>
            </a:r>
            <a:r>
              <a:rPr lang="ru-RU" b="1" dirty="0">
                <a:solidFill>
                  <a:srgbClr val="C00000"/>
                </a:solidFill>
              </a:rPr>
              <a:t> Intelligence)</a:t>
            </a:r>
          </a:p>
          <a:p>
            <a:r>
              <a:rPr lang="ru-RU" b="1" dirty="0"/>
              <a:t>Подход, при котором результаты аналитики в реальном времени интегрируются в бизнес-операции, происходит обработка потоковой контекстной информации, поступающей с датчиков </a:t>
            </a:r>
            <a:r>
              <a:rPr lang="ru-RU" b="1" dirty="0" err="1"/>
              <a:t>IoT</a:t>
            </a:r>
            <a:r>
              <a:rPr lang="ru-RU" b="1" dirty="0"/>
              <a:t>, и исторических данных, позволяющий моментально реагировать на изменения и предписывать поведение моделей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10. Серверы «постоянной» памяти (</a:t>
            </a:r>
            <a:r>
              <a:rPr lang="ru-RU" b="1" dirty="0" err="1">
                <a:solidFill>
                  <a:srgbClr val="C00000"/>
                </a:solidFill>
              </a:rPr>
              <a:t>Persistent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memory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servers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  <a:p>
            <a:r>
              <a:rPr lang="ru-RU" b="1" dirty="0" err="1"/>
              <a:t>Tехнологии</a:t>
            </a:r>
            <a:r>
              <a:rPr lang="ru-RU" b="1" dirty="0"/>
              <a:t> сохранения данных при отключении питания позволяет решить проблему ограниченности объемов памяти при возрастающем количестве данных; предоставляет возможность анализировать больше данных в оперативной памяти и в режиме реального времени; повышает энергоэффективность, операции с данными становятся более рациональными за счет уменьшения дублирования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11. Ужесточение регулирования в сфере обращения с данными</a:t>
            </a:r>
          </a:p>
          <a:p>
            <a:r>
              <a:rPr lang="ru-RU" b="1" dirty="0"/>
              <a:t>Нормативное регулирование  ставит компании и организации перед необходимостью внедрить строгий контроль за данными, обеспечением их защищенности и конфиденциальности. Все это окажет влияние на практику сбора, обработки, хранения и использования данных компаниями, и, в первую очередь, это касается данных потребителей.</a:t>
            </a:r>
          </a:p>
        </p:txBody>
      </p:sp>
    </p:spTree>
    <p:extLst>
      <p:ext uri="{BB962C8B-B14F-4D97-AF65-F5344CB8AC3E}">
        <p14:creationId xmlns:p14="http://schemas.microsoft.com/office/powerpoint/2010/main" val="219585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A348E-67D6-47B4-9C5C-E36DE09D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4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Ассоциация больших данных: прогноз до 2024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503096-0190-46D5-8AA8-366574276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45" y="1642745"/>
            <a:ext cx="11610753" cy="475592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b="1" i="0" dirty="0">
                <a:solidFill>
                  <a:srgbClr val="000000"/>
                </a:solidFill>
                <a:effectLst/>
              </a:rPr>
              <a:t>По данным BCG, на 2019 г. рынок больших данных в России оценивается в 45 млрд руб., а его ежегодный темп прироста с 2015 г. составляет 12%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b="1" i="0" dirty="0">
                <a:solidFill>
                  <a:srgbClr val="000000"/>
                </a:solidFill>
                <a:effectLst/>
              </a:rPr>
              <a:t>Ас­со­циа­ция боль­ших дан­ных пред­ста­вила стра­тегию раз­ви­тия рын­ка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Big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Data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на пять лет. Сог­ласно под­сче­там ас­со­циа­ции и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The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Boston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Consulting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Group</a:t>
            </a:r>
            <a:r>
              <a:rPr lang="ru-RU" b="1" i="0" dirty="0">
                <a:solidFill>
                  <a:srgbClr val="000000"/>
                </a:solidFill>
                <a:effectLst/>
              </a:rPr>
              <a:t>, ее реа­ли­зация при са­мом пес­си­мис­тичном сце­нарии - барь­еры со сто­роны ре­гуля­торов на ис­поль­зо­вание дан­ных и от­сутс­твие ад­ресной под­дер­жки - даст при­рост ВВП в раз­ме­ре 20 млрд руб. к 2024 г. (0,3%) по срав­не­нию с те­кущим го­дом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b="1" i="0" dirty="0">
                <a:solidFill>
                  <a:srgbClr val="000000"/>
                </a:solidFill>
                <a:effectLst/>
              </a:rPr>
              <a:t>Членами Ассоциации больших данных являются компании "Яндекс",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Mail.Ru</a:t>
            </a:r>
            <a:r>
              <a:rPr lang="ru-RU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Group</a:t>
            </a:r>
            <a:r>
              <a:rPr lang="ru-RU" b="1" i="0" dirty="0">
                <a:solidFill>
                  <a:srgbClr val="000000"/>
                </a:solidFill>
                <a:effectLst/>
              </a:rPr>
              <a:t>, Сбербанк, Газпромбанк, Тинькофф Банк, "МегаФон", "Ростелеком", "Билайн", </a:t>
            </a:r>
            <a:r>
              <a:rPr lang="ru-RU" b="1" i="0" dirty="0" err="1">
                <a:solidFill>
                  <a:srgbClr val="000000"/>
                </a:solidFill>
                <a:effectLst/>
              </a:rPr>
              <a:t>oneFactor</a:t>
            </a:r>
            <a:r>
              <a:rPr lang="ru-RU" b="1" i="0" dirty="0">
                <a:solidFill>
                  <a:srgbClr val="000000"/>
                </a:solidFill>
                <a:effectLst/>
              </a:rPr>
              <a:t>, QIWI, Аналитический центр при правительстве 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382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D9CDA4-861A-4780-A8DB-9B084E3A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75" y="74165"/>
            <a:ext cx="11188849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Ассоциация больших данных: прогноз до 2024 г.</a:t>
            </a:r>
            <a:endParaRPr lang="ru-R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2CB41C-7869-45E1-BB8B-C7968059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25" y="1430595"/>
            <a:ext cx="9121139" cy="535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299E9-5188-49EA-9A42-7C23871CE79D}"/>
              </a:ext>
            </a:extLst>
          </p:cNvPr>
          <p:cNvSpPr txBox="1"/>
          <p:nvPr/>
        </p:nvSpPr>
        <p:spPr>
          <a:xfrm>
            <a:off x="435237" y="2075890"/>
            <a:ext cx="16840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2018</a:t>
            </a:r>
          </a:p>
          <a:p>
            <a:pPr algn="l"/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Boston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Consulting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Group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для Ассоциации Больших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0902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63572-395D-4BB0-A037-7BB9D415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81" y="9618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Ассоциация больших данных: прогноз до 2024 г.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50E9FB-C44A-4C93-86A7-88399B048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19" y="957340"/>
            <a:ext cx="9876415" cy="57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1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BE2C5D-ACF4-4B90-9E47-272AE271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90" y="265"/>
            <a:ext cx="11639773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Большие данные - проект дорожной карты</a:t>
            </a:r>
            <a:endParaRPr lang="ru-RU" sz="36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E2B0A7-1AC1-4C02-84BF-E2B4CA60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253331"/>
            <a:ext cx="11542955" cy="4351338"/>
          </a:xfrm>
        </p:spPr>
        <p:txBody>
          <a:bodyPr>
            <a:norm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</a:rPr>
              <a:t>Проект дорожной карты развития технологии «Большие данные»  был подготовлен «Национальным центром информатизации» (НЦИ, «дочка» госкорпорации «</a:t>
            </a:r>
            <a:r>
              <a:rPr lang="ru-RU" sz="2000" b="1" i="0" dirty="0" err="1">
                <a:solidFill>
                  <a:srgbClr val="000000"/>
                </a:solidFill>
                <a:effectLst/>
              </a:rPr>
              <a:t>Ростех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») вместе с входящей в «ИКС-Холдинг» компанией «Форпост». Документ был разработан в рамках реализации мероприятий федерального проекта «Цифровые технологии» национальной программы «Цифровая экономика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Open Sans"/>
              </a:rPr>
              <a:t>»</a:t>
            </a:r>
            <a:endParaRPr lang="ru-RU" sz="2000" b="1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C07640E-1E24-4494-8050-34458D80D8D6}"/>
              </a:ext>
            </a:extLst>
          </p:cNvPr>
          <p:cNvSpPr txBox="1">
            <a:spLocks/>
          </p:cNvSpPr>
          <p:nvPr/>
        </p:nvSpPr>
        <p:spPr>
          <a:xfrm>
            <a:off x="415090" y="2883814"/>
            <a:ext cx="3986463" cy="359228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ru-RU" sz="24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2400" b="1" dirty="0">
                <a:solidFill>
                  <a:srgbClr val="C00000"/>
                </a:solidFill>
              </a:rPr>
              <a:t> сбора данных </a:t>
            </a:r>
          </a:p>
          <a:p>
            <a:pPr>
              <a:spcBef>
                <a:spcPts val="1800"/>
              </a:spcBef>
            </a:pPr>
            <a:r>
              <a:rPr lang="ru-RU" sz="24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2400" b="1" dirty="0">
                <a:solidFill>
                  <a:srgbClr val="C00000"/>
                </a:solidFill>
              </a:rPr>
              <a:t> хранения данных</a:t>
            </a:r>
          </a:p>
          <a:p>
            <a:pPr>
              <a:spcBef>
                <a:spcPts val="1800"/>
              </a:spcBef>
            </a:pPr>
            <a:r>
              <a:rPr lang="ru-RU" sz="24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2400" b="1" dirty="0">
                <a:solidFill>
                  <a:srgbClr val="C00000"/>
                </a:solidFill>
              </a:rPr>
              <a:t> обработки и управления данными</a:t>
            </a:r>
            <a:endParaRPr lang="ru-RU" sz="2400" b="1" dirty="0"/>
          </a:p>
          <a:p>
            <a:pPr>
              <a:spcBef>
                <a:spcPts val="1800"/>
              </a:spcBef>
            </a:pPr>
            <a:r>
              <a:rPr lang="ru-RU" sz="24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2400" b="1" dirty="0">
                <a:solidFill>
                  <a:srgbClr val="C00000"/>
                </a:solidFill>
              </a:rPr>
              <a:t> вывода данных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FFDE8-C6FA-43F8-9CF0-90B0754CF759}"/>
              </a:ext>
            </a:extLst>
          </p:cNvPr>
          <p:cNvSpPr txBox="1"/>
          <p:nvPr/>
        </p:nvSpPr>
        <p:spPr>
          <a:xfrm>
            <a:off x="5802430" y="3890083"/>
            <a:ext cx="6023811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err="1">
                <a:solidFill>
                  <a:srgbClr val="002060"/>
                </a:solidFill>
                <a:effectLst/>
                <a:latin typeface="ChevinPro"/>
              </a:rPr>
              <a:t>Нейротехнологии</a:t>
            </a:r>
            <a:r>
              <a:rPr lang="ru-RU" sz="2800" b="1" i="0" dirty="0">
                <a:solidFill>
                  <a:srgbClr val="002060"/>
                </a:solidFill>
                <a:effectLst/>
                <a:latin typeface="ChevinPro"/>
              </a:rPr>
              <a:t> и искусственный интеллект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A1AEB051-10DF-4547-8B12-00BA1017878A}"/>
              </a:ext>
            </a:extLst>
          </p:cNvPr>
          <p:cNvSpPr/>
          <p:nvPr/>
        </p:nvSpPr>
        <p:spPr>
          <a:xfrm>
            <a:off x="4534501" y="4054316"/>
            <a:ext cx="1134980" cy="625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61C72-4675-459E-99CB-1387A76A45A6}"/>
              </a:ext>
            </a:extLst>
          </p:cNvPr>
          <p:cNvSpPr txBox="1"/>
          <p:nvPr/>
        </p:nvSpPr>
        <p:spPr>
          <a:xfrm>
            <a:off x="4806356" y="5384744"/>
            <a:ext cx="7150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Решение </a:t>
            </a:r>
            <a:r>
              <a:rPr lang="ru-RU" b="1" i="1" dirty="0">
                <a:solidFill>
                  <a:srgbClr val="C00000"/>
                </a:solidFill>
                <a:effectLst/>
                <a:latin typeface="ProximaNova"/>
              </a:rPr>
              <a:t>наблюдательного совета АНО «Цифровая экономика» под руководством помощника Президента Российской Федерации Андрея Белоусова и заместителя Председателя Правительства Российской Федерации Максима Акимова, май 2019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1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54BA1-5F9C-48D1-B73C-750CDD2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71" y="0"/>
            <a:ext cx="113394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Проект закона о регулировании рынка больших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F93CC-4BED-4009-884B-770AFE94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84" y="1137134"/>
            <a:ext cx="11930230" cy="536649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200" b="1" i="0" u="none" strike="noStrike" dirty="0">
                <a:solidFill>
                  <a:srgbClr val="000000"/>
                </a:solidFill>
                <a:effectLst/>
              </a:rPr>
              <a:t>Мин­ком­свя­зи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 в феврале 2020 года раз­ра­бота­ло про­ект за­кона, нап­равлен­ный на ре­гули­рова­ние рын­ка боль­ших дан­ных (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big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data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). В до­кумен­те ми­нис­терс­тво вво­дит оп­ре­деле­ния по­нятий: боль­шие дан­ные, опе­ратор боль­ших дан­ных и об­ра­бот­ка боль­ших дан­ных. Кон­тро­лиро­вать обо­рот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big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data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бу­дет 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</a:rPr>
              <a:t>Рос­комнад­зор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. Для это­го ве­домс­тво соз­даст ре­естр опе­рато­ров боль­ших дан­ных. Иг­ро­ки рын­ка на­зыва­ют за­коноп­ро­ект "сы­рым" и неп­ро­думан­ным</a:t>
            </a:r>
            <a:endParaRPr lang="ru-RU" sz="2200" b="1" i="0" u="none" strike="noStrike" baseline="3000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Согласно законопроекту: "Большие данные - совокупность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неперсонифицированных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данных, классифицирующая по групповым признакам, в том числе информационные и статистические сообщения, сведения о местоположении движимых и недвижимых объектов, количественные и качественные характеристики видов деятельности, поведенческие аспекты движимых и недвижимых объектов, полученных от различных владельцев данных либо из различных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структуированных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или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неструктуированных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источников данных, посредством сбора с использованием технологий, методов обработки данных, технических средств, обеспечивающих объединение указанной совокупности данных, ее повторное использованием, систематическое обновление, форма представления которых не предполагает их отнесение к конкретному физическому лицу"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5532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54BA1-5F9C-48D1-B73C-750CDD20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71" y="0"/>
            <a:ext cx="113394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Проект закона о регулировании рынка больших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F93CC-4BED-4009-884B-770AFE94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21" y="1480745"/>
            <a:ext cx="11339456" cy="466187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В проекте поправок в ФЗ "Об информации, информационных технологиях и о защите информации" говорится, что под большими данными подразумеваются все данные, которые можно получить от владельцев структурированных и неструктурированных источников, используя любые технологии и средства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Операторами 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</a:rPr>
              <a:t>больших данных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 могут быть госорганы, муниципальные органы, юрлица или физлица, саморегулируемые организации или общественные объединения (НКО и иностранные агенты тоже), которые организуют или сами обрабатывают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big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data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. Определяют цели обработки больших данных, их состав и алгоритм действий с ними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Под обработкой больших данных подразумевается действие или совокупность действий, которую совершают операторы больших данных с помощью средств автоматизации или без их использования. Речь идет о сборе, записи, систематизации, накоплении, хранении, обновлении, изменении, а также об извлечении, использовании, передаче, удалении, уничтожении и анализе таких данных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0220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CB287-11FC-40BF-90CA-306AE7C7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21" y="128457"/>
            <a:ext cx="1146854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Стандарт «Информационные технологии. Большие данные. Обзор и словарь»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B4C82-F939-49F7-8D59-480D24E5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21" y="1454020"/>
            <a:ext cx="11468548" cy="49790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В мае 2020 был представлен стандарт «Информационные технологии. Большие данные. Обзор и словарь» устанавливает термины и определения основных понятий в области технологий работы с большими данными. Соответствующий проект представили Национальный центр цифровой экономики 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</a:rPr>
              <a:t>МГУ имени М.В. Ломоносова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</a:rPr>
              <a:t>Институт развития информационного общества</a:t>
            </a:r>
            <a:endParaRPr lang="ru-RU" sz="2200" b="1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Национальный стандарт входит в серию национальных стандартов, гармонизирующих международные документы в области больших данных, и идентичен положениям действующего международного стандарта ISO/IEC 20546:2019.</a:t>
            </a:r>
            <a:r>
              <a:rPr lang="en-US" sz="2200" b="1" i="0" dirty="0">
                <a:solidFill>
                  <a:srgbClr val="000000"/>
                </a:solidFill>
                <a:effectLst/>
              </a:rPr>
              <a:t>Infor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mation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technology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–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Big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data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–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Overview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and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2200" b="1" i="0" dirty="0" err="1">
                <a:solidFill>
                  <a:srgbClr val="000000"/>
                </a:solidFill>
                <a:effectLst/>
              </a:rPr>
              <a:t>vocabulary</a:t>
            </a:r>
            <a:endParaRPr lang="ru-RU" sz="2200" b="1" i="0" dirty="0">
              <a:solidFill>
                <a:srgbClr val="000000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ru-RU" sz="2200" b="1" i="0" dirty="0">
                <a:solidFill>
                  <a:srgbClr val="000000"/>
                </a:solidFill>
                <a:effectLst/>
              </a:rPr>
              <a:t>15 июня 2020 года </a:t>
            </a:r>
            <a:r>
              <a:rPr lang="ru-RU" sz="2200" b="1" i="0" u="none" strike="noStrike" dirty="0">
                <a:solidFill>
                  <a:srgbClr val="000000"/>
                </a:solidFill>
                <a:effectLst/>
              </a:rPr>
              <a:t>Минкомсвязи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 сообщило об отзыве законопроекта о регулировании рынка </a:t>
            </a:r>
            <a:r>
              <a:rPr lang="ru-RU" sz="2200" b="1" i="0" strike="noStrike" dirty="0" err="1">
                <a:solidFill>
                  <a:srgbClr val="0563C1"/>
                </a:solidFill>
                <a:effectLst/>
                <a:hlinkClick r:id="rId2" tooltip="Big D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</a:t>
            </a:r>
            <a:r>
              <a:rPr lang="ru-RU" sz="2200" b="1" i="0" strike="noStrike" dirty="0">
                <a:solidFill>
                  <a:srgbClr val="0563C1"/>
                </a:solidFill>
                <a:effectLst/>
                <a:hlinkClick r:id="rId2" tooltip="Big D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200" b="1" i="0" strike="noStrike" dirty="0" err="1">
                <a:effectLst/>
                <a:hlinkClick r:id="rId2" tooltip="Big D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. Речь идёт о поправках в Закон об информации, информационных технологиях и защите информации, вводящих новые правила обращения с большими данными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426082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45" y="5946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9077B5-2DE5-48FC-B894-F576747D12C1}"/>
              </a:ext>
            </a:extLst>
          </p:cNvPr>
          <p:cNvSpPr/>
          <p:nvPr/>
        </p:nvSpPr>
        <p:spPr>
          <a:xfrm>
            <a:off x="324074" y="3129867"/>
            <a:ext cx="682214" cy="3500691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Субтехнология</a:t>
            </a:r>
            <a:r>
              <a:rPr lang="ru-RU" sz="16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сбора данных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98D6FFF-FDFE-41E4-931F-9CF2E4A75D76}"/>
              </a:ext>
            </a:extLst>
          </p:cNvPr>
          <p:cNvSpPr/>
          <p:nvPr/>
        </p:nvSpPr>
        <p:spPr>
          <a:xfrm>
            <a:off x="1206735" y="3192758"/>
            <a:ext cx="4865687" cy="790689"/>
          </a:xfrm>
          <a:prstGeom prst="rect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kern="16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Уровень управления данными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FCF4313-ECD1-45D3-9159-51599A8DF010}"/>
              </a:ext>
            </a:extLst>
          </p:cNvPr>
          <p:cNvSpPr/>
          <p:nvPr/>
        </p:nvSpPr>
        <p:spPr>
          <a:xfrm>
            <a:off x="1230956" y="4090270"/>
            <a:ext cx="4865044" cy="789943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kern="12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Платформенный уровень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86B6EF0-60EF-4FC4-A9DA-55BD20F52F82}"/>
              </a:ext>
            </a:extLst>
          </p:cNvPr>
          <p:cNvSpPr/>
          <p:nvPr/>
        </p:nvSpPr>
        <p:spPr>
          <a:xfrm>
            <a:off x="1230956" y="4949897"/>
            <a:ext cx="4865044" cy="789943"/>
          </a:xfrm>
          <a:prstGeom prst="rect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Сетевой уровень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6D5C53-FC23-4FD2-A0A2-58CC7A152595}"/>
              </a:ext>
            </a:extLst>
          </p:cNvPr>
          <p:cNvSpPr/>
          <p:nvPr/>
        </p:nvSpPr>
        <p:spPr>
          <a:xfrm>
            <a:off x="1206735" y="5903506"/>
            <a:ext cx="4865044" cy="789943"/>
          </a:xfrm>
          <a:prstGeom prst="rect">
            <a:avLst/>
          </a:prstGeom>
          <a:solidFill>
            <a:srgbClr val="7030A0"/>
          </a:solidFill>
          <a:ln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Физический уровень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6EB3C821-3644-4510-A425-5FA9B0D0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74" y="697224"/>
            <a:ext cx="11543852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2000" b="1" dirty="0">
                <a:solidFill>
                  <a:srgbClr val="C00000"/>
                </a:solidFill>
              </a:rPr>
              <a:t> сбора данных</a:t>
            </a:r>
            <a:r>
              <a:rPr lang="ru-RU" sz="2000" b="1" dirty="0"/>
              <a:t> представляет собой технологии, обеспечивающие прослеживаемость и </a:t>
            </a:r>
            <a:r>
              <a:rPr lang="ru-RU" sz="2000" b="1" dirty="0" err="1"/>
              <a:t>интероперабельность</a:t>
            </a:r>
            <a:r>
              <a:rPr lang="ru-RU" sz="2000" b="1" dirty="0"/>
              <a:t> данных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В нее входят стандарты, протоколы и системы сбора данных из различных источников, обеспечивающих прослеживаемость данных от источника до потребителя, включая </a:t>
            </a:r>
            <a:r>
              <a:rPr lang="ru-RU" sz="2000" b="1" dirty="0" err="1"/>
              <a:t>интероперабельность</a:t>
            </a:r>
            <a:r>
              <a:rPr lang="ru-RU" sz="2000" b="1" dirty="0"/>
              <a:t> данных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9D0629-4459-46ED-98AB-5EB3F65233CD}"/>
              </a:ext>
            </a:extLst>
          </p:cNvPr>
          <p:cNvSpPr txBox="1"/>
          <p:nvPr/>
        </p:nvSpPr>
        <p:spPr>
          <a:xfrm>
            <a:off x="6798832" y="2421126"/>
            <a:ext cx="4865044" cy="427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</a:rPr>
              <a:t>Физический уровень </a:t>
            </a:r>
            <a:r>
              <a:rPr lang="ru-RU" b="1" dirty="0"/>
              <a:t>состоит из конечных устройств промежуточных шлюзов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На сетевом уровне выполняются задачи по организации сетей и транспортировке информации</a:t>
            </a:r>
          </a:p>
          <a:p>
            <a:r>
              <a:rPr lang="ru-RU" b="1" dirty="0"/>
              <a:t>На </a:t>
            </a:r>
            <a:r>
              <a:rPr lang="ru-RU" b="1" dirty="0">
                <a:solidFill>
                  <a:srgbClr val="C00000"/>
                </a:solidFill>
              </a:rPr>
              <a:t>платформенном уровне </a:t>
            </a:r>
            <a:r>
              <a:rPr lang="ru-RU" b="1" dirty="0"/>
              <a:t>осуществляется управление устройствами, SIM-картами, интеграцией в сеть оператора связи или виртуального оператора интернета вещей, а также обеспечивается работа приложений</a:t>
            </a:r>
          </a:p>
          <a:p>
            <a:endParaRPr lang="ru-RU" b="1" dirty="0"/>
          </a:p>
          <a:p>
            <a:r>
              <a:rPr lang="ru-RU" b="1" dirty="0"/>
              <a:t>На </a:t>
            </a:r>
            <a:r>
              <a:rPr lang="ru-RU" b="1" dirty="0">
                <a:solidFill>
                  <a:srgbClr val="C00000"/>
                </a:solidFill>
              </a:rPr>
              <a:t>уровне управления данными </a:t>
            </a:r>
            <a:r>
              <a:rPr lang="ru-RU" b="1" dirty="0"/>
              <a:t>собираются и хранятся данные из различных источников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57237"/>
            <a:ext cx="11380381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Сквозная цифровая технология  Большие данные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3282" y="1000733"/>
            <a:ext cx="11198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Большие данные </a:t>
            </a:r>
            <a:r>
              <a:rPr lang="ru-RU" sz="2000" b="1" dirty="0"/>
              <a:t>– новое поколению технологий, предназначенных для экономически эффективного извлечения полезной информации из очень больших объемов разнообразных данных путем высокой скорости их сбора, обработки и анализа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150" y="2016396"/>
            <a:ext cx="291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V-модель больших данных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47D367-EA59-4259-8A74-56D289A9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2" y="2400096"/>
            <a:ext cx="10879904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979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Физический уровень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42DC91-DCBB-4A97-9883-0B648534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3" y="920965"/>
            <a:ext cx="11522337" cy="540565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Этот уровень отвечает за отделение шума от соответствующей информации, а также регулирование объема, скорости и разнообразия данных. Он должен иметь возможность проверять, очищать, преобразовывать, уменьшать и интегрировать данные в стек технологий больших данных для дальнейшей обработки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Это новое программное обеспечение, которое должно быть масштабируемым, устойчивым, отзывчивым и регулирующим в архитектуре больших данных. Если детальная архитектура этого слоя не спланирована должным образом, весь стек технологий может оказаться хрупким и нестабильным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Источниками больших данных являются разнообразные информационные системы, как внутренние, так и открытые, как государственные, так и частные и корпоративные, бизнес-ориентированные или научные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Сами по себе данные представляют собой структурированные и неструктурированные файлы, цифровое видео, изображения, данные датчиков, </a:t>
            </a:r>
            <a:r>
              <a:rPr lang="ru-RU" sz="1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log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-файлы и вообще любые данные, не содержащие в записях специальных поисковых полей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Появляются новые источники больших данных, такие как машинное генерирование (например, </a:t>
            </a:r>
            <a:r>
              <a:rPr lang="ru-RU" sz="1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log</a:t>
            </a: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-файлы или данные сенсорных сетей), мобильные устройства (видео, фотографии и текстовые сообщения) и системы машина-машина, когда "Интернет вещей" сообщает о состоянии в целях планирования обслуживания парка автомобилей или самолетов либо в целях телеметрического мониторинга</a:t>
            </a: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9457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Физический уровень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42DC91-DCBB-4A97-9883-0B648534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3" y="920965"/>
            <a:ext cx="11522337" cy="540565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ea typeface="Calibri" panose="020F0502020204030204" pitchFamily="34" charset="0"/>
              </a:rPr>
              <a:t>На данном уровне располагается физическая инфраструктура, необходимая для функционирования и масштабируемости архитектуры больших данных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ea typeface="Calibri" panose="020F0502020204030204" pitchFamily="34" charset="0"/>
              </a:rPr>
              <a:t>Для поддержки непредвиденного или непредсказуемого объема, скорости или разнообразия данных физическая инфраструктура для больших данных должна отличаться от инфраструктуры для традиционных данных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Это служит источником развития таких распределенных архитектур, где в роли узлов выступают не просто компьютеры общего назначения, а специализированные серверы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/>
              <a:t>Еще одним способом для решения возникших проблем является горизонтальное масштабирование, когда вычисления выполняются параллельно на нескольких физических серверах</a:t>
            </a:r>
          </a:p>
        </p:txBody>
      </p:sp>
    </p:spTree>
    <p:extLst>
      <p:ext uri="{BB962C8B-B14F-4D97-AF65-F5344CB8AC3E}">
        <p14:creationId xmlns:p14="http://schemas.microsoft.com/office/powerpoint/2010/main" val="368225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Физический уровень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42DC91-DCBB-4A97-9883-0B648534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4" y="920965"/>
            <a:ext cx="5928362" cy="540565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</a:rPr>
              <a:t>Симметричная многопроцессорная архитектура (</a:t>
            </a:r>
            <a:r>
              <a:rPr lang="ru-RU" sz="1800" b="1" dirty="0" err="1">
                <a:solidFill>
                  <a:srgbClr val="C00000"/>
                </a:solidFill>
              </a:rPr>
              <a:t>symmetric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multiprocessing</a:t>
            </a:r>
            <a:r>
              <a:rPr lang="ru-RU" sz="1800" b="1" dirty="0">
                <a:solidFill>
                  <a:srgbClr val="C00000"/>
                </a:solidFill>
              </a:rPr>
              <a:t>, </a:t>
            </a:r>
            <a:r>
              <a:rPr lang="en-US" sz="1800" b="1" dirty="0">
                <a:solidFill>
                  <a:srgbClr val="C00000"/>
                </a:solidFill>
              </a:rPr>
              <a:t>SMP</a:t>
            </a:r>
            <a:r>
              <a:rPr lang="ru-RU" sz="1800" b="1" dirty="0"/>
              <a:t>) – представляет собой архитектуру с общей физической памятью, с которой могут взаимодействовать сразу несколько процессов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Память может использоваться для передачи сообщений между процессами</a:t>
            </a:r>
            <a:endParaRPr lang="en-US" sz="1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При обращении к общей памяти все процессы имеют идентичные права и идентичную адресацию для всех ячеек памяти, отчасти поэтому данная архитектура называется симметричной</a:t>
            </a:r>
            <a:endParaRPr lang="en-US" sz="1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Использование SMP-архитектуры является довольно простой и универсальной с точки зрения проектирования и разработки</a:t>
            </a:r>
            <a:endParaRPr lang="en-US" sz="1800" b="1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Использование такой архитектуры способствует решению проблемы недостатка вычислительных ресурсов, но имеет ограничения по масштабированию при работе с «большими данными»</a:t>
            </a:r>
          </a:p>
        </p:txBody>
      </p:sp>
      <p:grpSp>
        <p:nvGrpSpPr>
          <p:cNvPr id="17" name="Полотно 85">
            <a:extLst>
              <a:ext uri="{FF2B5EF4-FFF2-40B4-BE49-F238E27FC236}">
                <a16:creationId xmlns:a16="http://schemas.microsoft.com/office/drawing/2014/main" id="{1FAFEDD7-7663-45C5-B198-7441F2F61F17}"/>
              </a:ext>
            </a:extLst>
          </p:cNvPr>
          <p:cNvGrpSpPr/>
          <p:nvPr/>
        </p:nvGrpSpPr>
        <p:grpSpPr>
          <a:xfrm>
            <a:off x="6411558" y="1045864"/>
            <a:ext cx="5378822" cy="4193110"/>
            <a:chOff x="0" y="0"/>
            <a:chExt cx="5969000" cy="2900680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CA2D747-4458-4F8E-855F-ACAF414F9A9F}"/>
                </a:ext>
              </a:extLst>
            </p:cNvPr>
            <p:cNvSpPr/>
            <p:nvPr/>
          </p:nvSpPr>
          <p:spPr>
            <a:xfrm>
              <a:off x="0" y="0"/>
              <a:ext cx="5969000" cy="2900680"/>
            </a:xfrm>
            <a:prstGeom prst="rect">
              <a:avLst/>
            </a:prstGeom>
          </p:spPr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CACA124-42F5-4FB6-AAB5-357483DD9281}"/>
                </a:ext>
              </a:extLst>
            </p:cNvPr>
            <p:cNvSpPr/>
            <p:nvPr/>
          </p:nvSpPr>
          <p:spPr>
            <a:xfrm>
              <a:off x="318314" y="172509"/>
              <a:ext cx="1176368" cy="552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Процессор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748D1317-098C-4987-A42F-26056BEB9EDB}"/>
                </a:ext>
              </a:extLst>
            </p:cNvPr>
            <p:cNvSpPr/>
            <p:nvPr/>
          </p:nvSpPr>
          <p:spPr>
            <a:xfrm>
              <a:off x="440491" y="1448083"/>
              <a:ext cx="3396767" cy="46698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Общая системная шина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0A2FA1C-4865-4DAA-B4A5-1230F3DB78FA}"/>
                </a:ext>
              </a:extLst>
            </p:cNvPr>
            <p:cNvSpPr/>
            <p:nvPr/>
          </p:nvSpPr>
          <p:spPr>
            <a:xfrm>
              <a:off x="439834" y="2146823"/>
              <a:ext cx="3395980" cy="46672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Общая 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BD901FC-CE89-434A-B115-7E7DB82D9FC1}"/>
                </a:ext>
              </a:extLst>
            </p:cNvPr>
            <p:cNvSpPr/>
            <p:nvPr/>
          </p:nvSpPr>
          <p:spPr>
            <a:xfrm>
              <a:off x="4398316" y="1223723"/>
              <a:ext cx="1419159" cy="92297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Система ввода-вывода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7498650-A129-423D-ACB6-6553C85F2ADE}"/>
                </a:ext>
              </a:extLst>
            </p:cNvPr>
            <p:cNvSpPr/>
            <p:nvPr/>
          </p:nvSpPr>
          <p:spPr>
            <a:xfrm>
              <a:off x="318977" y="731728"/>
              <a:ext cx="1175551" cy="3551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Кэш-память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D6D9A23-FC4A-4945-AA3D-4F3CDD29EE18}"/>
                </a:ext>
              </a:extLst>
            </p:cNvPr>
            <p:cNvSpPr/>
            <p:nvPr/>
          </p:nvSpPr>
          <p:spPr>
            <a:xfrm>
              <a:off x="1559484" y="172509"/>
              <a:ext cx="1175551" cy="551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Процессор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2CA50854-EF0C-44A1-B665-23CCD49960B4}"/>
                </a:ext>
              </a:extLst>
            </p:cNvPr>
            <p:cNvSpPr/>
            <p:nvPr/>
          </p:nvSpPr>
          <p:spPr>
            <a:xfrm>
              <a:off x="1560202" y="731876"/>
              <a:ext cx="1174735" cy="354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Кэш-память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192A198A-36D7-40B5-AB1C-67B0013C37A4}"/>
                </a:ext>
              </a:extLst>
            </p:cNvPr>
            <p:cNvSpPr/>
            <p:nvPr/>
          </p:nvSpPr>
          <p:spPr>
            <a:xfrm>
              <a:off x="2801123" y="172509"/>
              <a:ext cx="1175551" cy="551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Процессор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1FA0ED27-B4FA-4DB8-8FE2-8DCC4A5971F0}"/>
                </a:ext>
              </a:extLst>
            </p:cNvPr>
            <p:cNvSpPr/>
            <p:nvPr/>
          </p:nvSpPr>
          <p:spPr>
            <a:xfrm>
              <a:off x="2801841" y="731876"/>
              <a:ext cx="1174735" cy="354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Кэш-память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4514650-B5D3-40EB-811E-0A2B2F303B90}"/>
                </a:ext>
              </a:extLst>
            </p:cNvPr>
            <p:cNvCxnSpPr/>
            <p:nvPr/>
          </p:nvCxnSpPr>
          <p:spPr>
            <a:xfrm>
              <a:off x="922952" y="1086930"/>
              <a:ext cx="0" cy="3611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DC65E6D-C774-42CD-8ACC-4D8F799DC40A}"/>
                </a:ext>
              </a:extLst>
            </p:cNvPr>
            <p:cNvCxnSpPr>
              <a:stCxn id="25" idx="2"/>
              <a:endCxn id="20" idx="0"/>
            </p:cNvCxnSpPr>
            <p:nvPr/>
          </p:nvCxnSpPr>
          <p:spPr>
            <a:xfrm flipH="1">
              <a:off x="2138875" y="1086820"/>
              <a:ext cx="8695" cy="361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C7E6FCC-7C94-4B90-AC81-8005B7D5F011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2137824" y="1915064"/>
              <a:ext cx="1051" cy="231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BAEF83FC-D20E-42FC-B231-63D62E28C257}"/>
                </a:ext>
              </a:extLst>
            </p:cNvPr>
            <p:cNvCxnSpPr>
              <a:stCxn id="27" idx="2"/>
            </p:cNvCxnSpPr>
            <p:nvPr/>
          </p:nvCxnSpPr>
          <p:spPr>
            <a:xfrm flipH="1">
              <a:off x="3379567" y="1086820"/>
              <a:ext cx="9642" cy="3610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9416E619-36C6-49D1-974A-0050C619807A}"/>
                </a:ext>
              </a:extLst>
            </p:cNvPr>
            <p:cNvCxnSpPr>
              <a:stCxn id="20" idx="3"/>
              <a:endCxn id="22" idx="1"/>
            </p:cNvCxnSpPr>
            <p:nvPr/>
          </p:nvCxnSpPr>
          <p:spPr>
            <a:xfrm>
              <a:off x="3837258" y="1681574"/>
              <a:ext cx="561058" cy="3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8CC2AE-426C-43B3-ACA5-58C215533293}"/>
              </a:ext>
            </a:extLst>
          </p:cNvPr>
          <p:cNvSpPr txBox="1"/>
          <p:nvPr/>
        </p:nvSpPr>
        <p:spPr>
          <a:xfrm>
            <a:off x="6992471" y="5626249"/>
            <a:ext cx="427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симметричной многопроцессорной архитектуры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38042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Физический уровень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42DC91-DCBB-4A97-9883-0B648534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44" y="920965"/>
            <a:ext cx="5928362" cy="540565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C00000"/>
                </a:solidFill>
              </a:rPr>
              <a:t>Массивно-параллельная архитектура (</a:t>
            </a:r>
            <a:r>
              <a:rPr lang="ru-RU" sz="1800" b="1" dirty="0" err="1">
                <a:solidFill>
                  <a:srgbClr val="C00000"/>
                </a:solidFill>
              </a:rPr>
              <a:t>Massive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Parallel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err="1">
                <a:solidFill>
                  <a:srgbClr val="C00000"/>
                </a:solidFill>
              </a:rPr>
              <a:t>Processing</a:t>
            </a:r>
            <a:r>
              <a:rPr lang="ru-RU" sz="1800" b="1" dirty="0">
                <a:solidFill>
                  <a:srgbClr val="C00000"/>
                </a:solidFill>
              </a:rPr>
              <a:t>, MPP) </a:t>
            </a:r>
            <a:r>
              <a:rPr lang="ru-RU" sz="1800" b="1" dirty="0"/>
              <a:t>– это класс параллельных вычислительных систем, состоящих из множества узлов, где каждый узел представляет собой автономную, независимую от других единицу (каждый узел имеет отдельный ЦП, память и диски для локальной обработки данных) – принцип «</a:t>
            </a:r>
            <a:r>
              <a:rPr lang="ru-RU" sz="1800" b="1" dirty="0" err="1"/>
              <a:t>shared</a:t>
            </a:r>
            <a:r>
              <a:rPr lang="ru-RU" sz="1800" b="1" dirty="0"/>
              <a:t> </a:t>
            </a:r>
            <a:r>
              <a:rPr lang="ru-RU" sz="1800" b="1" dirty="0" err="1"/>
              <a:t>nothing</a:t>
            </a:r>
            <a:r>
              <a:rPr lang="ru-RU" sz="1800" b="1" dirty="0"/>
              <a:t>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Если применить это определение к области хранилищ данных, то лучше всего его смысл будет отражать термин «распределённые базы данных». Каждый узел в распределенной базе данных представляет собой полноценную СУБД, работающую независимо от других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/>
              <a:t>Сама же распределенная база данных – это совокупность независимых, автономных узлов, связанных высокоскоростной коммуникационной сетью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8CC2AE-426C-43B3-ACA5-58C215533293}"/>
              </a:ext>
            </a:extLst>
          </p:cNvPr>
          <p:cNvSpPr txBox="1"/>
          <p:nvPr/>
        </p:nvSpPr>
        <p:spPr>
          <a:xfrm>
            <a:off x="6992471" y="5626249"/>
            <a:ext cx="427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массивно-параллельной архитектуры</a:t>
            </a:r>
            <a:endParaRPr lang="ru-RU" b="1" dirty="0"/>
          </a:p>
        </p:txBody>
      </p:sp>
      <p:grpSp>
        <p:nvGrpSpPr>
          <p:cNvPr id="44" name="Полотно 117">
            <a:extLst>
              <a:ext uri="{FF2B5EF4-FFF2-40B4-BE49-F238E27FC236}">
                <a16:creationId xmlns:a16="http://schemas.microsoft.com/office/drawing/2014/main" id="{CF3BACF6-EF01-49B1-A8BF-99BB02D74CEF}"/>
              </a:ext>
            </a:extLst>
          </p:cNvPr>
          <p:cNvGrpSpPr/>
          <p:nvPr/>
        </p:nvGrpSpPr>
        <p:grpSpPr>
          <a:xfrm>
            <a:off x="6669741" y="1198468"/>
            <a:ext cx="5254215" cy="4040505"/>
            <a:chOff x="0" y="0"/>
            <a:chExt cx="5940425" cy="2868930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A8B138E2-4DBC-489E-9314-CB408E2117D0}"/>
                </a:ext>
              </a:extLst>
            </p:cNvPr>
            <p:cNvSpPr/>
            <p:nvPr/>
          </p:nvSpPr>
          <p:spPr>
            <a:xfrm>
              <a:off x="0" y="0"/>
              <a:ext cx="5940425" cy="2868930"/>
            </a:xfrm>
            <a:prstGeom prst="rect">
              <a:avLst/>
            </a:prstGeom>
          </p:spPr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502A0D0-E16F-4D6E-92F2-9C7BE190CAF0}"/>
                </a:ext>
              </a:extLst>
            </p:cNvPr>
            <p:cNvSpPr/>
            <p:nvPr/>
          </p:nvSpPr>
          <p:spPr>
            <a:xfrm>
              <a:off x="307673" y="172481"/>
              <a:ext cx="1155067" cy="552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Процессор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875A8E50-13BB-4ECD-AB66-7A7267DEA2B0}"/>
                </a:ext>
              </a:extLst>
            </p:cNvPr>
            <p:cNvSpPr/>
            <p:nvPr/>
          </p:nvSpPr>
          <p:spPr>
            <a:xfrm>
              <a:off x="440491" y="1931139"/>
              <a:ext cx="3396767" cy="46698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Общая системная шина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F5B7114F-020E-4A6A-BB6F-B3CB435BCE87}"/>
                </a:ext>
              </a:extLst>
            </p:cNvPr>
            <p:cNvSpPr/>
            <p:nvPr/>
          </p:nvSpPr>
          <p:spPr>
            <a:xfrm>
              <a:off x="4398317" y="1351142"/>
              <a:ext cx="1229972" cy="126975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Система ввода-вывода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3C5F35CE-5E50-4E4D-99CF-EDA91748BBDF}"/>
                </a:ext>
              </a:extLst>
            </p:cNvPr>
            <p:cNvSpPr/>
            <p:nvPr/>
          </p:nvSpPr>
          <p:spPr>
            <a:xfrm>
              <a:off x="308345" y="731616"/>
              <a:ext cx="1154264" cy="35511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Кэш-память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47BB0FC5-197A-4E23-B1DF-2D701B3B26E0}"/>
                </a:ext>
              </a:extLst>
            </p:cNvPr>
            <p:cNvSpPr/>
            <p:nvPr/>
          </p:nvSpPr>
          <p:spPr>
            <a:xfrm>
              <a:off x="1548852" y="172481"/>
              <a:ext cx="1154264" cy="551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Процессор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D63CC620-7716-491C-A482-6830B8318593}"/>
                </a:ext>
              </a:extLst>
            </p:cNvPr>
            <p:cNvSpPr/>
            <p:nvPr/>
          </p:nvSpPr>
          <p:spPr>
            <a:xfrm>
              <a:off x="1549578" y="731763"/>
              <a:ext cx="1153462" cy="354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Кэш-память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71E1A9C-B144-4EB0-A1C2-CE9C4E09FB51}"/>
                </a:ext>
              </a:extLst>
            </p:cNvPr>
            <p:cNvSpPr/>
            <p:nvPr/>
          </p:nvSpPr>
          <p:spPr>
            <a:xfrm>
              <a:off x="2790491" y="172481"/>
              <a:ext cx="1154264" cy="5518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Процессор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2F0F0AE-3491-464F-BB16-A0A8646F4CBF}"/>
                </a:ext>
              </a:extLst>
            </p:cNvPr>
            <p:cNvSpPr/>
            <p:nvPr/>
          </p:nvSpPr>
          <p:spPr>
            <a:xfrm>
              <a:off x="2791217" y="731763"/>
              <a:ext cx="1153462" cy="3549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Кэш-память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FAB97D14-9EA0-478A-97F7-94AFEFD50803}"/>
                </a:ext>
              </a:extLst>
            </p:cNvPr>
            <p:cNvCxnSpPr>
              <a:stCxn id="49" idx="2"/>
              <a:endCxn id="56" idx="0"/>
            </p:cNvCxnSpPr>
            <p:nvPr/>
          </p:nvCxnSpPr>
          <p:spPr>
            <a:xfrm>
              <a:off x="885477" y="1086730"/>
              <a:ext cx="7228" cy="2746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E0C2DCD7-E8D8-4E9A-A9F8-D2628BBB7FD8}"/>
                </a:ext>
              </a:extLst>
            </p:cNvPr>
            <p:cNvCxnSpPr>
              <a:stCxn id="47" idx="3"/>
              <a:endCxn id="48" idx="1"/>
            </p:cNvCxnSpPr>
            <p:nvPr/>
          </p:nvCxnSpPr>
          <p:spPr>
            <a:xfrm flipV="1">
              <a:off x="3837258" y="1986018"/>
              <a:ext cx="561059" cy="178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0C4BAF3-9A5F-4091-A3EC-1425AE537144}"/>
                </a:ext>
              </a:extLst>
            </p:cNvPr>
            <p:cNvSpPr/>
            <p:nvPr/>
          </p:nvSpPr>
          <p:spPr>
            <a:xfrm>
              <a:off x="315573" y="1361407"/>
              <a:ext cx="1154264" cy="3549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Память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B3D1A767-CFBC-461D-8732-7F8F748F718F}"/>
                </a:ext>
              </a:extLst>
            </p:cNvPr>
            <p:cNvCxnSpPr>
              <a:stCxn id="56" idx="2"/>
            </p:cNvCxnSpPr>
            <p:nvPr/>
          </p:nvCxnSpPr>
          <p:spPr>
            <a:xfrm>
              <a:off x="892705" y="1716323"/>
              <a:ext cx="4669" cy="202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79DB42F8-09AA-4815-B290-3776F5372A1E}"/>
                </a:ext>
              </a:extLst>
            </p:cNvPr>
            <p:cNvSpPr/>
            <p:nvPr/>
          </p:nvSpPr>
          <p:spPr>
            <a:xfrm>
              <a:off x="1556659" y="1361372"/>
              <a:ext cx="1154264" cy="35433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Память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1BF1D5DB-8723-4005-B602-9DA3C10FFAA3}"/>
                </a:ext>
              </a:extLst>
            </p:cNvPr>
            <p:cNvSpPr/>
            <p:nvPr/>
          </p:nvSpPr>
          <p:spPr>
            <a:xfrm>
              <a:off x="2790491" y="1350956"/>
              <a:ext cx="1154264" cy="35433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Память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60" name="Прямая соединительная линия 59">
              <a:extLst>
                <a:ext uri="{FF2B5EF4-FFF2-40B4-BE49-F238E27FC236}">
                  <a16:creationId xmlns:a16="http://schemas.microsoft.com/office/drawing/2014/main" id="{C9BA3B1E-1DDF-442A-A26A-4361ACA3BCE5}"/>
                </a:ext>
              </a:extLst>
            </p:cNvPr>
            <p:cNvCxnSpPr>
              <a:stCxn id="51" idx="2"/>
              <a:endCxn id="58" idx="0"/>
            </p:cNvCxnSpPr>
            <p:nvPr/>
          </p:nvCxnSpPr>
          <p:spPr>
            <a:xfrm>
              <a:off x="2126309" y="1086728"/>
              <a:ext cx="7482" cy="2746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773C9444-2C8B-4C25-9549-38E5F68D5F8C}"/>
                </a:ext>
              </a:extLst>
            </p:cNvPr>
            <p:cNvCxnSpPr>
              <a:stCxn id="53" idx="2"/>
            </p:cNvCxnSpPr>
            <p:nvPr/>
          </p:nvCxnSpPr>
          <p:spPr>
            <a:xfrm>
              <a:off x="3367948" y="1086679"/>
              <a:ext cx="11889" cy="26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420F95EE-AC47-49F4-A644-4D769556D3C2}"/>
                </a:ext>
              </a:extLst>
            </p:cNvPr>
            <p:cNvCxnSpPr>
              <a:stCxn id="58" idx="2"/>
              <a:endCxn id="47" idx="0"/>
            </p:cNvCxnSpPr>
            <p:nvPr/>
          </p:nvCxnSpPr>
          <p:spPr>
            <a:xfrm>
              <a:off x="2133791" y="1715653"/>
              <a:ext cx="5084" cy="215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E81D7080-888F-4B31-9E47-79445A8B81DB}"/>
                </a:ext>
              </a:extLst>
            </p:cNvPr>
            <p:cNvCxnSpPr>
              <a:stCxn id="59" idx="2"/>
            </p:cNvCxnSpPr>
            <p:nvPr/>
          </p:nvCxnSpPr>
          <p:spPr>
            <a:xfrm>
              <a:off x="3367623" y="1705237"/>
              <a:ext cx="4725" cy="225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8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Физический уровень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42DC91-DCBB-4A97-9883-0B648534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8" y="726173"/>
            <a:ext cx="11522337" cy="5405653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/>
              <a:t>Самым популярным и часто используемым является </a:t>
            </a:r>
            <a:r>
              <a:rPr lang="ru-RU" sz="1900" b="1" dirty="0">
                <a:solidFill>
                  <a:srgbClr val="C00000"/>
                </a:solidFill>
              </a:rPr>
              <a:t>экосистема </a:t>
            </a:r>
            <a:r>
              <a:rPr lang="en-US" sz="1900" b="1" dirty="0">
                <a:solidFill>
                  <a:srgbClr val="C00000"/>
                </a:solidFill>
              </a:rPr>
              <a:t>Hadoop</a:t>
            </a:r>
            <a:r>
              <a:rPr lang="ru-RU" sz="1900" b="1" dirty="0"/>
              <a:t>, в которую входит компоненты распределенной файловой системы </a:t>
            </a:r>
            <a:r>
              <a:rPr lang="en-US" sz="1900" b="1" dirty="0"/>
              <a:t>HDFS</a:t>
            </a:r>
            <a:r>
              <a:rPr lang="ru-RU" sz="1900" b="1" dirty="0"/>
              <a:t>, реализация модели </a:t>
            </a:r>
            <a:r>
              <a:rPr lang="en-US" sz="1900" b="1" dirty="0"/>
              <a:t>MapReduce</a:t>
            </a:r>
            <a:r>
              <a:rPr lang="ru-RU" sz="1900" b="1" dirty="0"/>
              <a:t>, а также множество инструментов для хранения, обработки и манипулирования данными. Данное решение хорошо подходит для использования в качестве пакетного обработчика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/>
              <a:t>Уровень физической инфраструктуры </a:t>
            </a:r>
            <a:r>
              <a:rPr lang="ru-RU" sz="1900" b="1" dirty="0" err="1"/>
              <a:t>Hadoop</a:t>
            </a:r>
            <a:r>
              <a:rPr lang="ru-RU" sz="1900" b="1" dirty="0"/>
              <a:t> (HPIL) также основан на модели распределенных вычислений. Принцип «</a:t>
            </a:r>
            <a:r>
              <a:rPr lang="ru-RU" sz="1900" b="1" dirty="0" err="1"/>
              <a:t>share-nothing</a:t>
            </a:r>
            <a:r>
              <a:rPr lang="ru-RU" sz="1900" b="1" dirty="0"/>
              <a:t>» подразумевает, что данные могут физически храниться в разных местах и связываться между собой через сети и распределенную файловую систему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/>
              <a:t>Как и в традиционной модели клиент-сервера, данные больше не нужно передавать на монолитный сервер, где функции SQL применяются для его завершения. Резервирование  также встроено в эту инфраструктуру.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 err="1"/>
              <a:t>Hadoop</a:t>
            </a:r>
            <a:r>
              <a:rPr lang="ru-RU" sz="1900" b="1" dirty="0"/>
              <a:t>-это платформа с открытым исходным кодом, которая позволяет нам хранить огромные объемы данных распределенным способом на машинах с низкой стоимостью. Она обеспечивает разъединение между разработкой программного обеспечения распределенных вычислений и фактической логикой приложения, которую вы хотите выполнить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900" b="1" dirty="0" err="1"/>
              <a:t>Hadoop</a:t>
            </a:r>
            <a:r>
              <a:rPr lang="ru-RU" sz="1900" b="1" dirty="0"/>
              <a:t> позволяет взаимодействовать с логическим кластером узлов обработки и хранения, а не взаимодействовать с операционной системой (OS) и процессором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874447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EC595-3312-4523-8CED-09D4A958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сбора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DA42DC91-DCBB-4A97-9883-0B648534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48" y="1253331"/>
            <a:ext cx="11010452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данной сфере планируется обеспечить 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интероперабельность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устройств и платформ интернета вещей, разработать стандарт поддержки до 10 протоколов обмена данными для устройств интернета вещей и разработать стандарт обмена данными между платформами интернета вещей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Также ожидается поддержка решения по обеспечению обмена данных между устройствами и платформами интернета вещей, разработка универсального программного шлюза для работы устройств в критичных отраслях с поддержкой до 10 тыс. разных видов устройств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Есть планы разработать универсальный программный модуль обмена данными для платформ интернета вещей в критичных отраслях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Платформы будут поддерживать </a:t>
            </a:r>
            <a:r>
              <a:rPr lang="ru-RU" sz="20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интероперабельность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на 80%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93770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1091966"/>
            <a:ext cx="11327803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b="1" dirty="0" err="1"/>
              <a:t>Субтехнология</a:t>
            </a:r>
            <a:r>
              <a:rPr lang="ru-RU" sz="2000" b="1" dirty="0"/>
              <a:t> хранения данных представляет собой </a:t>
            </a:r>
            <a:r>
              <a:rPr lang="ru-RU" sz="2000" b="1" dirty="0">
                <a:solidFill>
                  <a:srgbClr val="C00000"/>
                </a:solidFill>
              </a:rPr>
              <a:t>программно-определяемые хранилища данных (SDS)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ru-RU" sz="2000" b="1" dirty="0"/>
              <a:t>SDS включает в себя пулы </a:t>
            </a:r>
            <a:r>
              <a:rPr lang="ru-RU" sz="2000" b="1" dirty="0" err="1"/>
              <a:t>виртуализированных</a:t>
            </a:r>
            <a:r>
              <a:rPr lang="ru-RU" sz="2000" b="1" dirty="0"/>
              <a:t> хранилищ с характеристиками, которые могут быть заданы через управляющий интерфейс, облачные хранилища и конвергентные программно-определяемые хранилища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</a:pPr>
            <a:r>
              <a:rPr lang="ru-RU" sz="2000" b="1" dirty="0"/>
              <a:t>Ожидается, что к 2020 г. 90% организаций адаптируют свою гибридную инфраструктуру к облачному хранению данных, а вместимость центров хранения данных вырастет до 1,8 </a:t>
            </a:r>
            <a:r>
              <a:rPr lang="ru-RU" sz="2000" b="1" dirty="0" err="1"/>
              <a:t>Збайт</a:t>
            </a:r>
            <a:r>
              <a:rPr lang="ru-RU" sz="2000" b="1" dirty="0"/>
              <a:t>. К этому времени рынок облачных хранилищ вырастет на 30% и достигнет $92 млрд, при этом 83% данных компаний будет хранится в облаке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</a:pPr>
            <a:r>
              <a:rPr lang="ru-RU" sz="2000" b="1" dirty="0"/>
              <a:t>Мировой рынок соответствующих технологий с $442 млн в 2018 г вырастит до $15,7 млрд в 2024 г. Доля российских разработчиков на этом рынке за аналогичны период вырастит с 2,2% до 3,4%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</a:pPr>
            <a:r>
              <a:rPr lang="ru-RU" sz="2000" b="1" dirty="0"/>
              <a:t>Запланирована поддержка разработки российских программно-определяемых хранилищ, увеличение надежности хранения на 50% и увеличение скорости развертывания хранилища до 6 часов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18857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1961"/>
            <a:ext cx="11964506" cy="4351338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b="1" dirty="0">
                <a:solidFill>
                  <a:srgbClr val="C00000"/>
                </a:solidFill>
              </a:rPr>
              <a:t>Программно-определяемая хранилище (</a:t>
            </a:r>
            <a:r>
              <a:rPr lang="ru-RU" sz="2000" b="1" dirty="0" err="1">
                <a:solidFill>
                  <a:srgbClr val="C00000"/>
                </a:solidFill>
              </a:rPr>
              <a:t>software-defined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storage</a:t>
            </a:r>
            <a:r>
              <a:rPr lang="ru-RU" sz="2000" b="1" dirty="0">
                <a:solidFill>
                  <a:srgbClr val="C00000"/>
                </a:solidFill>
              </a:rPr>
              <a:t>, SDS) </a:t>
            </a:r>
            <a:r>
              <a:rPr lang="ru-RU" sz="2000" b="1" dirty="0"/>
              <a:t>— программное решение, обеспечивающее создание сети хранения данных на неспециализированном оборудовании массового класса, как правило, группе серверных узлов архитектуры x86-64 под управлением операционных систем общего назначения (</a:t>
            </a:r>
            <a:r>
              <a:rPr lang="ru-RU" sz="2000" b="1" dirty="0" err="1">
                <a:hlinkClick r:id="rId2" tooltip="Linu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Linux</a:t>
            </a:r>
            <a:r>
              <a:rPr lang="ru-RU" sz="2000" b="1" dirty="0"/>
              <a:t>, </a:t>
            </a:r>
            <a:r>
              <a:rPr lang="ru-RU" sz="2000" b="1" dirty="0" err="1">
                <a:hlinkClick r:id="rId3" tooltip="Window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Windows</a:t>
            </a:r>
            <a:r>
              <a:rPr lang="ru-RU" sz="2000" b="1" dirty="0"/>
              <a:t>, </a:t>
            </a:r>
            <a:r>
              <a:rPr lang="ru-RU" sz="2000" b="1" dirty="0" err="1">
                <a:hlinkClick r:id="rId4" tooltip="FreeBS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FreeBSD</a:t>
            </a:r>
            <a:r>
              <a:rPr lang="ru-RU" sz="2000" b="1" dirty="0"/>
              <a:t>). Основная отличительная возможность — виртуализация функции хранения, отделяющая аппаратное обеспечение от программного, которое управляет инфраструктурой хранения; в этом смысле является развитием концепции программно-определяемой сети, специализированном для систем хранения.</a:t>
            </a:r>
          </a:p>
          <a:p>
            <a:pPr algn="just" fontAlgn="base"/>
            <a:r>
              <a:rPr lang="ru-RU" sz="2000" b="1" dirty="0"/>
              <a:t>Аппаратное обеспечение в такой сети хранения обычно без какой-либо аппаратной агрегации или защиты предоставляет доступные накопители в программную часть, которая, как правило, объединяет их в пулы, и уже в рамках агрегированных пулов реализуются необходимые функции выделения томов, их презентации, ведения ограничений, управления производительностью, отработки отказов. Среди возможных функций программного уровня   кэширование, </a:t>
            </a:r>
            <a:r>
              <a:rPr lang="ru-RU" sz="2000" b="1" dirty="0">
                <a:hlinkClick r:id="rId5" tooltip="Дедуплика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редупликацию</a:t>
            </a:r>
            <a:r>
              <a:rPr lang="ru-RU" sz="2000" b="1" dirty="0"/>
              <a:t>, репликация, мгновенные снимки, резервное копирование, тонкое резервирование.</a:t>
            </a:r>
          </a:p>
          <a:p>
            <a:pPr algn="just" fontAlgn="base"/>
            <a:r>
              <a:rPr lang="ru-RU" sz="2000" b="1" dirty="0"/>
              <a:t>Центральную роль программно-определяемые сети хранения играют в </a:t>
            </a:r>
            <a:r>
              <a:rPr lang="ru-RU" sz="2000" b="1" dirty="0" err="1"/>
              <a:t>гиперконвергентных</a:t>
            </a:r>
            <a:r>
              <a:rPr lang="ru-RU" sz="2000" b="1" dirty="0"/>
              <a:t> системах, где обеспечивают отказоустойчивую среду хранения томов виртуальных машин в </a:t>
            </a:r>
            <a:r>
              <a:rPr lang="ru-RU" sz="2000" b="1" dirty="0" err="1"/>
              <a:t>предконфигурированных</a:t>
            </a:r>
            <a:r>
              <a:rPr lang="ru-RU" sz="2000" b="1" dirty="0"/>
              <a:t> системах на базе серверного оборудования массового класса, выполняющих функции одновременно узлов сети хранения и узлов виртуализации вычислительных ресурсов. Среди серийно используемых продуктов для построения программно-определяемых сетей хранения — </a:t>
            </a:r>
            <a:r>
              <a:rPr lang="ru-RU" sz="2000" b="1" dirty="0" err="1"/>
              <a:t>vStorage</a:t>
            </a:r>
            <a:r>
              <a:rPr lang="ru-RU" sz="2000" b="1" dirty="0"/>
              <a:t> (</a:t>
            </a:r>
            <a:r>
              <a:rPr lang="ru-RU" sz="2000" b="1" dirty="0" err="1">
                <a:hlinkClick r:id="rId6" tooltip="Virtuozz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Virtuozzo</a:t>
            </a:r>
            <a:r>
              <a:rPr lang="ru-RU" sz="2000" b="1" dirty="0"/>
              <a:t>), </a:t>
            </a:r>
            <a:r>
              <a:rPr lang="ru-RU" sz="2000" b="1" dirty="0" err="1"/>
              <a:t>vSAN</a:t>
            </a:r>
            <a:r>
              <a:rPr lang="ru-RU" sz="2000" b="1" dirty="0"/>
              <a:t> (</a:t>
            </a:r>
            <a:r>
              <a:rPr lang="ru-RU" sz="2000" b="1" dirty="0" err="1">
                <a:hlinkClick r:id="rId7" tooltip="VM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VMware</a:t>
            </a:r>
            <a:r>
              <a:rPr lang="ru-RU" sz="2000" b="1" dirty="0"/>
              <a:t>), </a:t>
            </a:r>
            <a:r>
              <a:rPr lang="ru-RU" sz="2000" b="1" dirty="0" err="1">
                <a:hlinkClick r:id="rId8" tooltip="GlusterF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GlusterFS</a:t>
            </a:r>
            <a:r>
              <a:rPr lang="ru-RU" sz="2000" b="1" dirty="0"/>
              <a:t> и </a:t>
            </a:r>
            <a:r>
              <a:rPr lang="ru-RU" sz="2000" b="1" dirty="0" err="1">
                <a:hlinkClick r:id="rId9" tooltip="Cep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Ceph</a:t>
            </a:r>
            <a:r>
              <a:rPr lang="ru-RU" sz="2000" b="1" dirty="0"/>
              <a:t> (обе — </a:t>
            </a:r>
            <a:r>
              <a:rPr lang="ru-RU" sz="2000" b="1" dirty="0" err="1">
                <a:hlinkClick r:id="rId10" tooltip="Red H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r>
              <a:rPr lang="ru-RU" sz="2000" b="1" dirty="0">
                <a:hlinkClick r:id="rId10" tooltip="Red H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 </a:t>
            </a:r>
            <a:r>
              <a:rPr lang="ru-RU" sz="2000" b="1" dirty="0" err="1">
                <a:hlinkClick r:id="rId10" tooltip="Red H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</a:t>
            </a:r>
            <a:r>
              <a:rPr lang="ru-RU" sz="2000" b="1" dirty="0"/>
              <a:t>), </a:t>
            </a:r>
            <a:r>
              <a:rPr lang="ru-RU" sz="2000" b="1" dirty="0" err="1"/>
              <a:t>Storage</a:t>
            </a:r>
            <a:r>
              <a:rPr lang="ru-RU" sz="2000" b="1" dirty="0"/>
              <a:t> </a:t>
            </a:r>
            <a:r>
              <a:rPr lang="ru-RU" sz="2000" b="1" dirty="0" err="1"/>
              <a:t>Spaces</a:t>
            </a:r>
            <a:r>
              <a:rPr lang="ru-RU" sz="2000" b="1" dirty="0"/>
              <a:t> </a:t>
            </a:r>
            <a:r>
              <a:rPr lang="ru-RU" sz="2000" b="1" dirty="0" err="1"/>
              <a:t>Direct</a:t>
            </a:r>
            <a:r>
              <a:rPr lang="ru-RU" sz="2000" b="1" dirty="0"/>
              <a:t> (</a:t>
            </a:r>
            <a:r>
              <a:rPr lang="ru-RU" sz="2000" b="1" dirty="0" err="1">
                <a:hlinkClick r:id="rId11" tooltip="Microsof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</a:t>
            </a:r>
            <a:r>
              <a:rPr lang="ru-RU" sz="2000" b="1" dirty="0"/>
              <a:t>).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2882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6AA667-BAFF-4D14-A279-EC5DECF3D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0" y="1151907"/>
            <a:ext cx="11768124" cy="517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3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данных: HDFS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812753"/>
            <a:ext cx="11451425" cy="3970226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HDFS 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проекта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Hadoop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Hadoop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Distributed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File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System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- HDFS) 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это файловая система, предназначенная для хранения очень большого объема информации (терабайт или петабайт) на большом количестве компьютеров в кластере. Он надежно хранит данные, использует блоки для хранения файла или частей файла и поддерживает модель доступа к данным с возможностью записи после чтения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endParaRPr 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endParaRPr 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ru-RU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этого используется два типа сервера: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На сервере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хранятся метаданные файлов, к которым могут относится имя файла, его размер, время модификации и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 также фиксирует все изменения 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в данных. Сами данные хранятся на серверах </a:t>
            </a:r>
            <a:r>
              <a:rPr lang="ru-RU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DataNode</a:t>
            </a:r>
            <a:r>
              <a:rPr lang="ru-RU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endParaRPr lang="ru-RU" sz="2000" b="1" dirty="0"/>
          </a:p>
        </p:txBody>
      </p:sp>
      <p:grpSp>
        <p:nvGrpSpPr>
          <p:cNvPr id="11" name="Полотно 126">
            <a:extLst>
              <a:ext uri="{FF2B5EF4-FFF2-40B4-BE49-F238E27FC236}">
                <a16:creationId xmlns:a16="http://schemas.microsoft.com/office/drawing/2014/main" id="{E41F283E-7770-43AC-A48D-4ED9E2C18D83}"/>
              </a:ext>
            </a:extLst>
          </p:cNvPr>
          <p:cNvGrpSpPr/>
          <p:nvPr/>
        </p:nvGrpSpPr>
        <p:grpSpPr>
          <a:xfrm>
            <a:off x="1882588" y="1970814"/>
            <a:ext cx="8981627" cy="3193277"/>
            <a:chOff x="0" y="0"/>
            <a:chExt cx="5865495" cy="319327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89660E8C-BD83-4630-AE96-9C765CB73FC4}"/>
                </a:ext>
              </a:extLst>
            </p:cNvPr>
            <p:cNvSpPr/>
            <p:nvPr/>
          </p:nvSpPr>
          <p:spPr>
            <a:xfrm>
              <a:off x="0" y="0"/>
              <a:ext cx="5865495" cy="3192780"/>
            </a:xfrm>
            <a:prstGeom prst="rect">
              <a:avLst/>
            </a:prstGeom>
          </p:spPr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9C6528E-DE1C-4525-9DF9-E95A77F1E9EE}"/>
                </a:ext>
              </a:extLst>
            </p:cNvPr>
            <p:cNvSpPr/>
            <p:nvPr/>
          </p:nvSpPr>
          <p:spPr>
            <a:xfrm>
              <a:off x="189900" y="1097040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Клиент</a:t>
              </a:r>
              <a:endParaRPr lang="ru-RU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81A5CF0-DB08-49D4-9816-1329A46094EC}"/>
                </a:ext>
              </a:extLst>
            </p:cNvPr>
            <p:cNvSpPr/>
            <p:nvPr/>
          </p:nvSpPr>
          <p:spPr>
            <a:xfrm>
              <a:off x="3148743" y="182636"/>
              <a:ext cx="1949468" cy="91440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имён (</a:t>
              </a:r>
              <a:r>
                <a:rPr lang="en-US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NameNode)</a:t>
              </a:r>
              <a:endParaRPr lang="ru-RU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5C732B-229A-4244-923A-725FC5F06EE6}"/>
                </a:ext>
              </a:extLst>
            </p:cNvPr>
            <p:cNvSpPr/>
            <p:nvPr/>
          </p:nvSpPr>
          <p:spPr>
            <a:xfrm>
              <a:off x="3139916" y="1734646"/>
              <a:ext cx="1966265" cy="59598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данных (</a:t>
              </a:r>
              <a:r>
                <a:rPr lang="en-US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DataNode</a:t>
              </a: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1</a:t>
              </a:r>
              <a:endParaRPr lang="ru-RU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2F4598E-7F2A-4DC5-9E21-71D8F2B57105}"/>
                </a:ext>
              </a:extLst>
            </p:cNvPr>
            <p:cNvSpPr/>
            <p:nvPr/>
          </p:nvSpPr>
          <p:spPr>
            <a:xfrm>
              <a:off x="3141135" y="2546286"/>
              <a:ext cx="1965701" cy="54099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данных (</a:t>
              </a:r>
              <a:r>
                <a:rPr lang="en-US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DataNode</a:t>
              </a: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</a:t>
              </a:r>
              <a:endParaRPr lang="ru-RU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8D3E545C-A053-49CD-B32B-8145A9F3C9A5}"/>
                </a:ext>
              </a:extLst>
            </p:cNvPr>
            <p:cNvCxnSpPr>
              <a:stCxn id="13" idx="7"/>
              <a:endCxn id="14" idx="1"/>
            </p:cNvCxnSpPr>
            <p:nvPr/>
          </p:nvCxnSpPr>
          <p:spPr>
            <a:xfrm flipV="1">
              <a:off x="970389" y="639836"/>
              <a:ext cx="2178354" cy="5911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834DF9C1-1F2B-46F0-8C95-CEA509EA1AF5}"/>
                </a:ext>
              </a:extLst>
            </p:cNvPr>
            <p:cNvCxnSpPr>
              <a:stCxn id="13" idx="6"/>
              <a:endCxn id="15" idx="1"/>
            </p:cNvCxnSpPr>
            <p:nvPr/>
          </p:nvCxnSpPr>
          <p:spPr>
            <a:xfrm>
              <a:off x="1104300" y="1554240"/>
              <a:ext cx="2035616" cy="4783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458AB724-EAE9-484F-A983-2462C428870A}"/>
                </a:ext>
              </a:extLst>
            </p:cNvPr>
            <p:cNvCxnSpPr>
              <a:stCxn id="14" idx="2"/>
              <a:endCxn id="15" idx="0"/>
            </p:cNvCxnSpPr>
            <p:nvPr/>
          </p:nvCxnSpPr>
          <p:spPr>
            <a:xfrm flipH="1">
              <a:off x="4123049" y="1097036"/>
              <a:ext cx="428" cy="63761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130232C-7697-48B2-BFDB-2E93E6BB1C45}"/>
                </a:ext>
              </a:extLst>
            </p:cNvPr>
            <p:cNvSpPr/>
            <p:nvPr/>
          </p:nvSpPr>
          <p:spPr>
            <a:xfrm>
              <a:off x="2734574" y="36009"/>
              <a:ext cx="2656936" cy="3157268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Поле 136">
              <a:extLst>
                <a:ext uri="{FF2B5EF4-FFF2-40B4-BE49-F238E27FC236}">
                  <a16:creationId xmlns:a16="http://schemas.microsoft.com/office/drawing/2014/main" id="{E7F772C1-38F1-4922-A111-A3F230D816DF}"/>
                </a:ext>
              </a:extLst>
            </p:cNvPr>
            <p:cNvSpPr txBox="1"/>
            <p:nvPr/>
          </p:nvSpPr>
          <p:spPr>
            <a:xfrm>
              <a:off x="1322974" y="818236"/>
              <a:ext cx="977900" cy="2768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Метаданные</a:t>
              </a:r>
              <a:endParaRPr lang="ru-RU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е 136">
              <a:extLst>
                <a:ext uri="{FF2B5EF4-FFF2-40B4-BE49-F238E27FC236}">
                  <a16:creationId xmlns:a16="http://schemas.microsoft.com/office/drawing/2014/main" id="{3B2EA216-FA49-4C51-AC11-9AB4818D4D45}"/>
                </a:ext>
              </a:extLst>
            </p:cNvPr>
            <p:cNvSpPr txBox="1"/>
            <p:nvPr/>
          </p:nvSpPr>
          <p:spPr>
            <a:xfrm>
              <a:off x="1322949" y="1643744"/>
              <a:ext cx="1125220" cy="2762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effectLst/>
                  <a:ea typeface="Calibri" panose="020F0502020204030204" pitchFamily="34" charset="0"/>
                </a:rPr>
                <a:t>Чтение</a:t>
              </a:r>
              <a:r>
                <a:rPr lang="en-US" b="1" dirty="0">
                  <a:effectLst/>
                  <a:ea typeface="Calibri" panose="020F0502020204030204" pitchFamily="34" charset="0"/>
                </a:rPr>
                <a:t>/</a:t>
              </a:r>
              <a:r>
                <a:rPr lang="ru-RU" b="1" dirty="0">
                  <a:effectLst/>
                  <a:ea typeface="Calibri" panose="020F0502020204030204" pitchFamily="34" charset="0"/>
                </a:rPr>
                <a:t>Запись</a:t>
              </a:r>
              <a:endParaRPr lang="ru-RU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Поле 136">
              <a:extLst>
                <a:ext uri="{FF2B5EF4-FFF2-40B4-BE49-F238E27FC236}">
                  <a16:creationId xmlns:a16="http://schemas.microsoft.com/office/drawing/2014/main" id="{E97517AF-8EA2-4CCB-97C1-CF358A7CDFC7}"/>
                </a:ext>
              </a:extLst>
            </p:cNvPr>
            <p:cNvSpPr txBox="1"/>
            <p:nvPr/>
          </p:nvSpPr>
          <p:spPr>
            <a:xfrm>
              <a:off x="3644838" y="1245468"/>
              <a:ext cx="958850" cy="2762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Calibri" panose="020F0502020204030204" pitchFamily="34" charset="0"/>
                </a:rPr>
                <a:t>Управление</a:t>
              </a:r>
              <a:endParaRPr lang="ru-RU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4" name="Поле 136">
              <a:extLst>
                <a:ext uri="{FF2B5EF4-FFF2-40B4-BE49-F238E27FC236}">
                  <a16:creationId xmlns:a16="http://schemas.microsoft.com/office/drawing/2014/main" id="{044DED66-77CB-4D44-ACF7-FA4BC421DBE3}"/>
                </a:ext>
              </a:extLst>
            </p:cNvPr>
            <p:cNvSpPr txBox="1"/>
            <p:nvPr/>
          </p:nvSpPr>
          <p:spPr>
            <a:xfrm>
              <a:off x="1875308" y="2917668"/>
              <a:ext cx="712470" cy="2755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Кластер</a:t>
              </a:r>
              <a:endParaRPr lang="ru-RU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Поле 136">
              <a:extLst>
                <a:ext uri="{FF2B5EF4-FFF2-40B4-BE49-F238E27FC236}">
                  <a16:creationId xmlns:a16="http://schemas.microsoft.com/office/drawing/2014/main" id="{FC4E1F19-EC6D-4FF7-97F1-1547CB2F948F}"/>
                </a:ext>
              </a:extLst>
            </p:cNvPr>
            <p:cNvSpPr txBox="1"/>
            <p:nvPr/>
          </p:nvSpPr>
          <p:spPr>
            <a:xfrm>
              <a:off x="3958216" y="2295691"/>
              <a:ext cx="342265" cy="274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b="1">
                  <a:effectLst/>
                  <a:ea typeface="Times New Roman" panose="02020603050405020304" pitchFamily="18" charset="0"/>
                </a:rPr>
                <a:t>…</a:t>
              </a:r>
              <a:endParaRPr lang="ru-RU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29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32" y="108300"/>
            <a:ext cx="11380381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Сквозная цифровая технология  Большие данные</a:t>
            </a:r>
            <a:endParaRPr lang="ru-RU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829" y="1773186"/>
            <a:ext cx="6832882" cy="28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91423" y="1249197"/>
            <a:ext cx="291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V-модель больших данных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829" y="4672311"/>
            <a:ext cx="68328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i="1" dirty="0" err="1"/>
              <a:t>Variety</a:t>
            </a:r>
            <a:r>
              <a:rPr lang="ru-RU" b="1" i="1" dirty="0"/>
              <a:t> </a:t>
            </a:r>
            <a:r>
              <a:rPr lang="ru-RU" b="1" dirty="0"/>
              <a:t>(разнообразие) 		</a:t>
            </a:r>
            <a:r>
              <a:rPr lang="ru-RU" b="1" i="1" dirty="0" err="1"/>
              <a:t>Velocity</a:t>
            </a:r>
            <a:r>
              <a:rPr lang="ru-RU" b="1" dirty="0"/>
              <a:t> (скорость обработки)</a:t>
            </a:r>
          </a:p>
          <a:p>
            <a:pPr>
              <a:spcBef>
                <a:spcPts val="1200"/>
              </a:spcBef>
            </a:pPr>
            <a:r>
              <a:rPr lang="ru-RU" b="1" i="1" dirty="0" err="1"/>
              <a:t>Volume</a:t>
            </a:r>
            <a:r>
              <a:rPr lang="ru-RU" b="1" i="1" dirty="0"/>
              <a:t> </a:t>
            </a:r>
            <a:r>
              <a:rPr lang="ru-RU" b="1" dirty="0"/>
              <a:t>(объём хранения)		</a:t>
            </a:r>
            <a:r>
              <a:rPr lang="ru-RU" b="1" i="1" dirty="0" err="1"/>
              <a:t>Value</a:t>
            </a:r>
            <a:r>
              <a:rPr lang="ru-RU" b="1" i="1" dirty="0"/>
              <a:t> </a:t>
            </a:r>
            <a:r>
              <a:rPr lang="ru-RU" b="1" dirty="0"/>
              <a:t>(ценность данных)</a:t>
            </a:r>
          </a:p>
          <a:p>
            <a:pPr>
              <a:spcBef>
                <a:spcPts val="1200"/>
              </a:spcBef>
            </a:pPr>
            <a:r>
              <a:rPr lang="ru-RU" b="1" i="1" dirty="0" err="1"/>
              <a:t>Validity</a:t>
            </a:r>
            <a:r>
              <a:rPr lang="ru-RU" b="1" dirty="0"/>
              <a:t> (надёжность данных)	</a:t>
            </a:r>
            <a:r>
              <a:rPr lang="ru-RU" b="1" i="1" dirty="0" err="1"/>
              <a:t>Veracity</a:t>
            </a:r>
            <a:r>
              <a:rPr lang="ru-RU" b="1" i="1" dirty="0"/>
              <a:t> </a:t>
            </a:r>
            <a:r>
              <a:rPr lang="ru-RU" b="1" dirty="0"/>
              <a:t>(точность данных)</a:t>
            </a:r>
          </a:p>
          <a:p>
            <a:pPr>
              <a:spcBef>
                <a:spcPts val="1200"/>
              </a:spcBef>
            </a:pPr>
            <a:r>
              <a:rPr lang="ru-RU" b="1" dirty="0"/>
              <a:t> и т.д.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EBAE8C-FA48-405A-8863-814BAB9A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711" y="1582440"/>
            <a:ext cx="4892971" cy="47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82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данных: HDFS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812753"/>
            <a:ext cx="11854926" cy="4351338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Один сервер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NameNode</a:t>
            </a:r>
            <a:r>
              <a:rPr lang="ru-RU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может обслуживать один кластер, куда могут входить сотни и тысячи серверов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сами данные хранятся на серверах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виде последовательности блоков. Гарантией сохранности данных выступает то, что каждый блок храниться на нескольких серверах одновременно, а при выходе из строя одного сервера всегда можно будет восстановить утерянные блоки с других серверов с помощью операции репликации. </a:t>
            </a:r>
            <a:r>
              <a:rPr lang="en-US" sz="18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HDFS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поддерживает стандартные операции по чтению, записи и удалению файлов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любой операции взаимодействие клиента строится через сервер </a:t>
            </a:r>
            <a:r>
              <a:rPr lang="en-US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который определяет серверы </a:t>
            </a:r>
            <a:r>
              <a:rPr lang="ru-RU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на которых уже содержатся требуемые блоки файлов или на которые только нужно записать блоки </a:t>
            </a:r>
            <a:r>
              <a:rPr lang="ru-RU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файлов.Чтение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запись происходит непосредственно на сервер </a:t>
            </a:r>
            <a:r>
              <a:rPr lang="en-US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DataNode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минуя сервер </a:t>
            </a:r>
            <a:r>
              <a:rPr lang="en-US" sz="1800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NameNode</a:t>
            </a:r>
            <a:endParaRPr lang="ru-RU" sz="18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1800" b="1" dirty="0">
                <a:cs typeface="Times New Roman" panose="02020603050405020304" pitchFamily="18" charset="0"/>
              </a:rPr>
              <a:t>Главной особенностью работы 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HDFS </a:t>
            </a:r>
            <a:r>
              <a:rPr lang="ru-RU" sz="1800" b="1" dirty="0">
                <a:cs typeface="Times New Roman" panose="02020603050405020304" pitchFamily="18" charset="0"/>
              </a:rPr>
              <a:t>является то, что даже если размер одного файла будет превосходить размер жесткого диска на одном из серверов, а файл будет разнесен по разным серверам, то использование HDFS позволит работать с файлом как с целым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HDFS требует сложных программ чтения / записи файлов, которые будут написаны квалифицированными разработчиками. Он недоступен в качестве логической структуры данных для удобства работы с данными. Для этого необходимо использовать новые распределенные </a:t>
            </a:r>
            <a:r>
              <a:rPr lang="ru-RU" sz="1800" b="1" dirty="0" err="1">
                <a:cs typeface="Times New Roman" panose="02020603050405020304" pitchFamily="18" charset="0"/>
              </a:rPr>
              <a:t>нереляционные</a:t>
            </a:r>
            <a:r>
              <a:rPr lang="ru-RU" sz="1800" b="1" dirty="0">
                <a:cs typeface="Times New Roman" panose="02020603050405020304" pitchFamily="18" charset="0"/>
              </a:rPr>
              <a:t> хранилища данных, распространенные в мире больших данных, включая пары "ключ-значение", базы данных "документ", "график", "столбчатый" и "</a:t>
            </a:r>
            <a:r>
              <a:rPr lang="ru-RU" sz="1800" b="1" dirty="0" err="1">
                <a:cs typeface="Times New Roman" panose="02020603050405020304" pitchFamily="18" charset="0"/>
              </a:rPr>
              <a:t>геопространственный</a:t>
            </a:r>
            <a:r>
              <a:rPr lang="ru-RU" sz="1800" b="1" dirty="0">
                <a:cs typeface="Times New Roman" panose="02020603050405020304" pitchFamily="18" charset="0"/>
              </a:rPr>
              <a:t>". В совокупности они называются </a:t>
            </a:r>
            <a:r>
              <a:rPr lang="ru-RU" sz="1800" b="1" dirty="0" err="1">
                <a:cs typeface="Times New Roman" panose="02020603050405020304" pitchFamily="18" charset="0"/>
              </a:rPr>
              <a:t>nosql</a:t>
            </a:r>
            <a:r>
              <a:rPr lang="ru-RU" sz="1800" b="1" dirty="0">
                <a:cs typeface="Times New Roman" panose="02020603050405020304" pitchFamily="18" charset="0"/>
              </a:rPr>
              <a:t>, а не только SQL, базами данных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3674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данных: </a:t>
            </a:r>
            <a:r>
              <a:rPr lang="ru-RU" sz="3200" b="1" dirty="0" err="1">
                <a:solidFill>
                  <a:srgbClr val="0070C0"/>
                </a:solidFill>
              </a:rPr>
              <a:t>NoSQL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812753"/>
            <a:ext cx="11854926" cy="4351338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NoSQL</a:t>
            </a:r>
            <a:r>
              <a:rPr lang="ru-RU" sz="1800" b="1" dirty="0">
                <a:cs typeface="Times New Roman" panose="02020603050405020304" pitchFamily="18" charset="0"/>
              </a:rPr>
              <a:t> - (англ. </a:t>
            </a:r>
            <a:r>
              <a:rPr lang="ru-RU" sz="1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not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only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SQL</a:t>
            </a:r>
            <a:r>
              <a:rPr lang="ru-RU" sz="1800" b="1" dirty="0">
                <a:cs typeface="Times New Roman" panose="02020603050405020304" pitchFamily="18" charset="0"/>
              </a:rPr>
              <a:t>, не только SQL), в информатике — термин, обозначающий ряд подходов, направленных на реализацию хранилищ баз данных, имеющих существенные отличия от моделей, используемых в традиционных реляционных СУБД с доступом к данным средствами языка SQL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Применяется к базам данных, в которых делается попытка решить проблемы масштабируемости (англ. </a:t>
            </a:r>
            <a:r>
              <a:rPr lang="ru-RU" sz="1800" b="1" dirty="0" err="1">
                <a:cs typeface="Times New Roman" panose="02020603050405020304" pitchFamily="18" charset="0"/>
              </a:rPr>
              <a:t>scalability</a:t>
            </a:r>
            <a:r>
              <a:rPr lang="ru-RU" sz="1800" b="1" dirty="0">
                <a:cs typeface="Times New Roman" panose="02020603050405020304" pitchFamily="18" charset="0"/>
              </a:rPr>
              <a:t>) и доступности (англ. </a:t>
            </a:r>
            <a:r>
              <a:rPr lang="ru-RU" sz="1800" b="1" dirty="0" err="1">
                <a:cs typeface="Times New Roman" panose="02020603050405020304" pitchFamily="18" charset="0"/>
              </a:rPr>
              <a:t>availability</a:t>
            </a:r>
            <a:r>
              <a:rPr lang="ru-RU" sz="1800" b="1" dirty="0">
                <a:cs typeface="Times New Roman" panose="02020603050405020304" pitchFamily="18" charset="0"/>
              </a:rPr>
              <a:t>) за счёт атомарности (англ. </a:t>
            </a:r>
            <a:r>
              <a:rPr lang="ru-RU" sz="1800" b="1" dirty="0" err="1">
                <a:cs typeface="Times New Roman" panose="02020603050405020304" pitchFamily="18" charset="0"/>
              </a:rPr>
              <a:t>atomicity</a:t>
            </a:r>
            <a:r>
              <a:rPr lang="ru-RU" sz="1800" b="1" dirty="0">
                <a:cs typeface="Times New Roman" panose="02020603050405020304" pitchFamily="18" charset="0"/>
              </a:rPr>
              <a:t>) и согласованности данных (англ. </a:t>
            </a:r>
            <a:r>
              <a:rPr lang="ru-RU" sz="1800" b="1" dirty="0" err="1">
                <a:cs typeface="Times New Roman" panose="02020603050405020304" pitchFamily="18" charset="0"/>
              </a:rPr>
              <a:t>consistency</a:t>
            </a:r>
            <a:r>
              <a:rPr lang="ru-RU" sz="1800" b="1" dirty="0">
                <a:cs typeface="Times New Roman" panose="02020603050405020304" pitchFamily="18" charset="0"/>
              </a:rPr>
              <a:t>)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Под термином </a:t>
            </a:r>
            <a:r>
              <a:rPr lang="ru-RU" sz="1800" b="1" dirty="0" err="1">
                <a:cs typeface="Times New Roman" panose="02020603050405020304" pitchFamily="18" charset="0"/>
              </a:rPr>
              <a:t>NoSQL</a:t>
            </a:r>
            <a:r>
              <a:rPr lang="ru-RU" sz="1800" b="1" dirty="0">
                <a:cs typeface="Times New Roman" panose="02020603050405020304" pitchFamily="18" charset="0"/>
              </a:rPr>
              <a:t> скрывается большое количество продуктов с абсолютно разными дизайнами и, иногда, при обсуждении разговор может идти о разных системах</a:t>
            </a:r>
          </a:p>
          <a:p>
            <a:pPr indent="228600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 err="1">
                <a:cs typeface="Times New Roman" panose="02020603050405020304" pitchFamily="18" charset="0"/>
              </a:rPr>
              <a:t>NoSQL</a:t>
            </a:r>
            <a:r>
              <a:rPr lang="ru-RU" sz="1800" b="1" dirty="0">
                <a:cs typeface="Times New Roman" panose="02020603050405020304" pitchFamily="18" charset="0"/>
              </a:rPr>
              <a:t> основаны на принципах 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BASE</a:t>
            </a:r>
            <a:r>
              <a:rPr lang="ru-RU" sz="1800" b="1" dirty="0">
                <a:cs typeface="Times New Roman" panose="02020603050405020304" pitchFamily="18" charset="0"/>
              </a:rPr>
              <a:t>, данный термин был предложен Эриком </a:t>
            </a:r>
            <a:r>
              <a:rPr lang="ru-RU" sz="1800" b="1" dirty="0" err="1">
                <a:cs typeface="Times New Roman" panose="02020603050405020304" pitchFamily="18" charset="0"/>
              </a:rPr>
              <a:t>Брюером</a:t>
            </a:r>
            <a:r>
              <a:rPr lang="ru-RU" sz="1800" b="1" dirty="0">
                <a:cs typeface="Times New Roman" panose="02020603050405020304" pitchFamily="18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b="1" dirty="0" err="1">
                <a:cs typeface="Times New Roman" panose="02020603050405020304" pitchFamily="18" charset="0"/>
              </a:rPr>
              <a:t>Basic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Availability</a:t>
            </a:r>
            <a:r>
              <a:rPr lang="ru-RU" sz="1400" b="1" dirty="0">
                <a:cs typeface="Times New Roman" panose="02020603050405020304" pitchFamily="18" charset="0"/>
              </a:rPr>
              <a:t> - базовая доступность — каждый запрос гарантированно завершается (успешно или безуспешно).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b="1" dirty="0" err="1">
                <a:cs typeface="Times New Roman" panose="02020603050405020304" pitchFamily="18" charset="0"/>
              </a:rPr>
              <a:t>Soft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State</a:t>
            </a:r>
            <a:r>
              <a:rPr lang="ru-RU" sz="1400" b="1" dirty="0">
                <a:cs typeface="Times New Roman" panose="02020603050405020304" pitchFamily="18" charset="0"/>
              </a:rPr>
              <a:t> - гибкое состояние — состояние системы может изменяться со временем, даже без ввода новых данных, для достижения согласования данных.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400" b="1" dirty="0" err="1">
                <a:cs typeface="Times New Roman" panose="02020603050405020304" pitchFamily="18" charset="0"/>
              </a:rPr>
              <a:t>Eventual</a:t>
            </a:r>
            <a:r>
              <a:rPr lang="ru-RU" sz="1400" b="1" dirty="0"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cs typeface="Times New Roman" panose="02020603050405020304" pitchFamily="18" charset="0"/>
              </a:rPr>
              <a:t>Consistency</a:t>
            </a:r>
            <a:r>
              <a:rPr lang="ru-RU" sz="1400" b="1" dirty="0">
                <a:cs typeface="Times New Roman" panose="02020603050405020304" pitchFamily="18" charset="0"/>
              </a:rPr>
              <a:t> - согласованность в конечном счёте — данные могут быть некоторое время </a:t>
            </a:r>
            <a:r>
              <a:rPr lang="ru-RU" sz="1400" b="1" dirty="0" err="1">
                <a:cs typeface="Times New Roman" panose="02020603050405020304" pitchFamily="18" charset="0"/>
              </a:rPr>
              <a:t>рассогласованы</a:t>
            </a:r>
            <a:r>
              <a:rPr lang="ru-RU" sz="1400" b="1" dirty="0">
                <a:cs typeface="Times New Roman" panose="02020603050405020304" pitchFamily="18" charset="0"/>
              </a:rPr>
              <a:t>, но приходят к согласованию через некоторое время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cs typeface="Times New Roman" panose="02020603050405020304" pitchFamily="18" charset="0"/>
              </a:rPr>
              <a:t>Примерами могут являться решения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Oracle NoSQL Database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Redis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Dynamo</a:t>
            </a:r>
            <a:endParaRPr lang="ru-RU" sz="1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8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149972"/>
            <a:ext cx="11621385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данных: </a:t>
            </a:r>
            <a:r>
              <a:rPr lang="ru-RU" sz="3200" b="1" dirty="0" err="1">
                <a:solidFill>
                  <a:srgbClr val="0070C0"/>
                </a:solidFill>
              </a:rPr>
              <a:t>документо</a:t>
            </a:r>
            <a:r>
              <a:rPr lang="ru-RU" sz="3200" b="1" dirty="0">
                <a:solidFill>
                  <a:srgbClr val="0070C0"/>
                </a:solidFill>
              </a:rPr>
              <a:t>-ориентированные базы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7" y="1253331"/>
            <a:ext cx="5785696" cy="4351338"/>
          </a:xfrm>
        </p:spPr>
        <p:txBody>
          <a:bodyPr>
            <a:noAutofit/>
          </a:bodyPr>
          <a:lstStyle/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 err="1">
                <a:cs typeface="Times New Roman" panose="02020603050405020304" pitchFamily="18" charset="0"/>
              </a:rPr>
              <a:t>Документо</a:t>
            </a:r>
            <a:r>
              <a:rPr lang="ru-RU" sz="1800" b="1" dirty="0">
                <a:cs typeface="Times New Roman" panose="02020603050405020304" pitchFamily="18" charset="0"/>
              </a:rPr>
              <a:t>-ориентированные базы данных служат для хранения иерархических структур данных. Основной идеей является введение понятия "документ" 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Хотя все базы данных имеют чем-то отличающиеся определения, во всех них предполагается, что документ хранит и инкапсулирует данные в каких-либо стандартных форматах, например </a:t>
            </a:r>
            <a:r>
              <a:rPr lang="en-US" sz="1800" b="1" dirty="0">
                <a:cs typeface="Times New Roman" panose="02020603050405020304" pitchFamily="18" charset="0"/>
              </a:rPr>
              <a:t>XML</a:t>
            </a:r>
            <a:r>
              <a:rPr lang="ru-RU" sz="1800" b="1" dirty="0">
                <a:cs typeface="Times New Roman" panose="02020603050405020304" pitchFamily="18" charset="0"/>
              </a:rPr>
              <a:t> или </a:t>
            </a:r>
            <a:r>
              <a:rPr lang="en-US" sz="1800" b="1" dirty="0">
                <a:cs typeface="Times New Roman" panose="02020603050405020304" pitchFamily="18" charset="0"/>
              </a:rPr>
              <a:t>JSON</a:t>
            </a:r>
            <a:r>
              <a:rPr lang="ru-RU" sz="1800" b="1" dirty="0"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Каждому документу присваивается свой уникальный ключ, для каждой базы данных такого типа есть свой язык запросов или </a:t>
            </a:r>
            <a:r>
              <a:rPr lang="en-US" sz="1800" b="1" dirty="0">
                <a:cs typeface="Times New Roman" panose="02020603050405020304" pitchFamily="18" charset="0"/>
              </a:rPr>
              <a:t>API</a:t>
            </a:r>
            <a:r>
              <a:rPr lang="ru-RU" sz="1800" b="1" dirty="0">
                <a:cs typeface="Times New Roman" panose="02020603050405020304" pitchFamily="18" charset="0"/>
              </a:rPr>
              <a:t> для доступа к данным. Обычно в базах данных такого типа присутствует богатая структура документа </a:t>
            </a:r>
          </a:p>
          <a:p>
            <a:pPr indent="449580" algn="just">
              <a:lnSpc>
                <a:spcPct val="100000"/>
              </a:lnSpc>
              <a:spcBef>
                <a:spcPts val="1200"/>
              </a:spcBef>
            </a:pPr>
            <a:r>
              <a:rPr lang="ru-RU" sz="1800" b="1" dirty="0">
                <a:cs typeface="Times New Roman" panose="02020603050405020304" pitchFamily="18" charset="0"/>
              </a:rPr>
              <a:t>Примерами могут являться решения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CouchDB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Couchbase Server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MarkLogic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MongoDB </a:t>
            </a:r>
            <a:endParaRPr lang="ru-RU" sz="1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8" name="Полотно 5">
            <a:extLst>
              <a:ext uri="{FF2B5EF4-FFF2-40B4-BE49-F238E27FC236}">
                <a16:creationId xmlns:a16="http://schemas.microsoft.com/office/drawing/2014/main" id="{78998BFC-76A6-46AB-8FD0-EECA26D38D6D}"/>
              </a:ext>
            </a:extLst>
          </p:cNvPr>
          <p:cNvGrpSpPr/>
          <p:nvPr/>
        </p:nvGrpSpPr>
        <p:grpSpPr>
          <a:xfrm>
            <a:off x="6329918" y="1020726"/>
            <a:ext cx="5575003" cy="4583943"/>
            <a:chOff x="0" y="0"/>
            <a:chExt cx="5885180" cy="290681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4B2F97D-A57C-4482-AD67-19DD69BEA69B}"/>
                </a:ext>
              </a:extLst>
            </p:cNvPr>
            <p:cNvSpPr/>
            <p:nvPr/>
          </p:nvSpPr>
          <p:spPr>
            <a:xfrm>
              <a:off x="0" y="0"/>
              <a:ext cx="5885180" cy="2905760"/>
            </a:xfrm>
            <a:prstGeom prst="rect">
              <a:avLst/>
            </a:prstGeom>
          </p:spPr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9664013-7FAA-4860-BD08-70B6D3ABDDEE}"/>
                </a:ext>
              </a:extLst>
            </p:cNvPr>
            <p:cNvSpPr/>
            <p:nvPr/>
          </p:nvSpPr>
          <p:spPr>
            <a:xfrm>
              <a:off x="2281495" y="36024"/>
              <a:ext cx="1382232" cy="4570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База данных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93394717-CD2D-49B9-BD57-482FC147F6E6}"/>
                </a:ext>
              </a:extLst>
            </p:cNvPr>
            <p:cNvSpPr/>
            <p:nvPr/>
          </p:nvSpPr>
          <p:spPr>
            <a:xfrm>
              <a:off x="683750" y="957578"/>
              <a:ext cx="1309811" cy="37431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Коллекция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AFBC0BBD-201B-4092-9D13-C0E529FB8B76}"/>
                </a:ext>
              </a:extLst>
            </p:cNvPr>
            <p:cNvSpPr/>
            <p:nvPr/>
          </p:nvSpPr>
          <p:spPr>
            <a:xfrm>
              <a:off x="487076" y="1779253"/>
              <a:ext cx="1381760" cy="381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Документ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A9D55CA-F432-4E1E-AD7C-63CF83B3EF72}"/>
                </a:ext>
              </a:extLst>
            </p:cNvPr>
            <p:cNvSpPr/>
            <p:nvPr/>
          </p:nvSpPr>
          <p:spPr>
            <a:xfrm>
              <a:off x="242576" y="2565982"/>
              <a:ext cx="1138436" cy="34050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Поле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8CCA690-4D5A-4EBC-805D-179CD969BDB3}"/>
                </a:ext>
              </a:extLst>
            </p:cNvPr>
            <p:cNvSpPr/>
            <p:nvPr/>
          </p:nvSpPr>
          <p:spPr>
            <a:xfrm>
              <a:off x="1560685" y="2563722"/>
              <a:ext cx="1137920" cy="34309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Поле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C5D7588E-CF89-4072-BDEB-13EFB42CBD69}"/>
                </a:ext>
              </a:extLst>
            </p:cNvPr>
            <p:cNvSpPr/>
            <p:nvPr/>
          </p:nvSpPr>
          <p:spPr>
            <a:xfrm>
              <a:off x="2942337" y="2565408"/>
              <a:ext cx="1137920" cy="34108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Поле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4F48190-CE25-4E76-AD0C-DBCDADB68977}"/>
                </a:ext>
              </a:extLst>
            </p:cNvPr>
            <p:cNvSpPr/>
            <p:nvPr/>
          </p:nvSpPr>
          <p:spPr>
            <a:xfrm>
              <a:off x="4378817" y="2567178"/>
              <a:ext cx="1137920" cy="33930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Поле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EB0FB76-EC42-448A-9314-2CCDD4F4A09A}"/>
                </a:ext>
              </a:extLst>
            </p:cNvPr>
            <p:cNvSpPr/>
            <p:nvPr/>
          </p:nvSpPr>
          <p:spPr>
            <a:xfrm>
              <a:off x="2262915" y="1779763"/>
              <a:ext cx="1381125" cy="3688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Документ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DD6E5FB4-62C2-438A-95BC-AAC83FA175AC}"/>
                </a:ext>
              </a:extLst>
            </p:cNvPr>
            <p:cNvSpPr/>
            <p:nvPr/>
          </p:nvSpPr>
          <p:spPr>
            <a:xfrm>
              <a:off x="3941402" y="1779508"/>
              <a:ext cx="1381125" cy="369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Документ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EE762B4E-ADF0-4BAB-9E67-07C9A9F40AC6}"/>
                </a:ext>
              </a:extLst>
            </p:cNvPr>
            <p:cNvSpPr/>
            <p:nvPr/>
          </p:nvSpPr>
          <p:spPr>
            <a:xfrm>
              <a:off x="2356007" y="957816"/>
              <a:ext cx="1449865" cy="38765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Коллекция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0C0F951-1390-4F56-A903-CF31C369492C}"/>
                </a:ext>
              </a:extLst>
            </p:cNvPr>
            <p:cNvSpPr/>
            <p:nvPr/>
          </p:nvSpPr>
          <p:spPr>
            <a:xfrm>
              <a:off x="4079158" y="959925"/>
              <a:ext cx="1381125" cy="372743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6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Коллекция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1F4A91A5-426C-494C-9E99-039454B03B72}"/>
                </a:ext>
              </a:extLst>
            </p:cNvPr>
            <p:cNvCxnSpPr>
              <a:stCxn id="22" idx="2"/>
              <a:endCxn id="23" idx="0"/>
            </p:cNvCxnSpPr>
            <p:nvPr/>
          </p:nvCxnSpPr>
          <p:spPr>
            <a:xfrm flipH="1">
              <a:off x="811794" y="2160973"/>
              <a:ext cx="366162" cy="4050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46CEA752-F3B1-4D65-A0CC-CD8B58DC30D2}"/>
                </a:ext>
              </a:extLst>
            </p:cNvPr>
            <p:cNvCxnSpPr>
              <a:stCxn id="22" idx="2"/>
              <a:endCxn id="24" idx="0"/>
            </p:cNvCxnSpPr>
            <p:nvPr/>
          </p:nvCxnSpPr>
          <p:spPr>
            <a:xfrm>
              <a:off x="1177956" y="2160973"/>
              <a:ext cx="951689" cy="4027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B17454D3-67F2-40F9-94C7-49CA09E2BBC1}"/>
                </a:ext>
              </a:extLst>
            </p:cNvPr>
            <p:cNvCxnSpPr>
              <a:stCxn id="22" idx="2"/>
              <a:endCxn id="25" idx="0"/>
            </p:cNvCxnSpPr>
            <p:nvPr/>
          </p:nvCxnSpPr>
          <p:spPr>
            <a:xfrm>
              <a:off x="1177956" y="2160973"/>
              <a:ext cx="2333341" cy="404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D6E81FB0-0DB2-48F7-9E56-338DB468621F}"/>
                </a:ext>
              </a:extLst>
            </p:cNvPr>
            <p:cNvCxnSpPr>
              <a:stCxn id="22" idx="2"/>
              <a:endCxn id="26" idx="0"/>
            </p:cNvCxnSpPr>
            <p:nvPr/>
          </p:nvCxnSpPr>
          <p:spPr>
            <a:xfrm>
              <a:off x="1177956" y="2160973"/>
              <a:ext cx="3769821" cy="4062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A8CEF47C-C35F-41D0-AA64-C8DF13555AB5}"/>
                </a:ext>
              </a:extLst>
            </p:cNvPr>
            <p:cNvCxnSpPr>
              <a:stCxn id="20" idx="2"/>
              <a:endCxn id="21" idx="0"/>
            </p:cNvCxnSpPr>
            <p:nvPr/>
          </p:nvCxnSpPr>
          <p:spPr>
            <a:xfrm flipH="1">
              <a:off x="1338656" y="493114"/>
              <a:ext cx="1633915" cy="4644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C65DE75-5110-43C5-96F8-8E66A8764466}"/>
                </a:ext>
              </a:extLst>
            </p:cNvPr>
            <p:cNvCxnSpPr>
              <a:stCxn id="20" idx="2"/>
              <a:endCxn id="29" idx="0"/>
            </p:cNvCxnSpPr>
            <p:nvPr/>
          </p:nvCxnSpPr>
          <p:spPr>
            <a:xfrm>
              <a:off x="2972611" y="493114"/>
              <a:ext cx="108329" cy="464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17CF10C4-58BF-498B-90CC-87FC21E35CC9}"/>
                </a:ext>
              </a:extLst>
            </p:cNvPr>
            <p:cNvCxnSpPr>
              <a:stCxn id="20" idx="2"/>
              <a:endCxn id="30" idx="0"/>
            </p:cNvCxnSpPr>
            <p:nvPr/>
          </p:nvCxnSpPr>
          <p:spPr>
            <a:xfrm>
              <a:off x="2972571" y="493114"/>
              <a:ext cx="1797150" cy="466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BDF9C48B-7999-4013-B19A-EDA9B4ADF343}"/>
                </a:ext>
              </a:extLst>
            </p:cNvPr>
            <p:cNvCxnSpPr>
              <a:stCxn id="21" idx="2"/>
              <a:endCxn id="22" idx="0"/>
            </p:cNvCxnSpPr>
            <p:nvPr/>
          </p:nvCxnSpPr>
          <p:spPr>
            <a:xfrm flipH="1">
              <a:off x="1177956" y="1331894"/>
              <a:ext cx="160700" cy="4473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178CEFA8-9BD0-47B9-BF89-C26B93BB3ABA}"/>
                </a:ext>
              </a:extLst>
            </p:cNvPr>
            <p:cNvCxnSpPr>
              <a:stCxn id="22" idx="3"/>
              <a:endCxn id="27" idx="1"/>
            </p:cNvCxnSpPr>
            <p:nvPr/>
          </p:nvCxnSpPr>
          <p:spPr>
            <a:xfrm flipV="1">
              <a:off x="1868836" y="1964173"/>
              <a:ext cx="394079" cy="59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58B2508E-9E0F-4820-9B03-0A3BB986A1BF}"/>
                </a:ext>
              </a:extLst>
            </p:cNvPr>
            <p:cNvCxnSpPr>
              <a:stCxn id="27" idx="3"/>
              <a:endCxn id="28" idx="1"/>
            </p:cNvCxnSpPr>
            <p:nvPr/>
          </p:nvCxnSpPr>
          <p:spPr>
            <a:xfrm flipV="1">
              <a:off x="3644040" y="1964041"/>
              <a:ext cx="297362" cy="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091FE7-DB3C-4B26-A139-CC9E355A382F}"/>
              </a:ext>
            </a:extLst>
          </p:cNvPr>
          <p:cNvSpPr txBox="1"/>
          <p:nvPr/>
        </p:nvSpPr>
        <p:spPr>
          <a:xfrm>
            <a:off x="6559709" y="6049926"/>
            <a:ext cx="525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данных </a:t>
            </a:r>
            <a:r>
              <a:rPr lang="en-US" sz="24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MongoDb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1714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0F082-7051-432C-967E-FDB4519C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149972"/>
            <a:ext cx="11621385" cy="1325563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хранения данных: </a:t>
            </a:r>
            <a:r>
              <a:rPr lang="ru-RU" sz="3200" b="1" dirty="0" err="1">
                <a:solidFill>
                  <a:srgbClr val="0070C0"/>
                </a:solidFill>
              </a:rPr>
              <a:t>графовые</a:t>
            </a:r>
            <a:r>
              <a:rPr lang="ru-RU" sz="3200" b="1" dirty="0">
                <a:solidFill>
                  <a:srgbClr val="0070C0"/>
                </a:solidFill>
              </a:rPr>
              <a:t> базы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ED50E-1181-4096-AAF0-7910BD84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37" y="1253331"/>
            <a:ext cx="5369622" cy="4351338"/>
          </a:xfrm>
        </p:spPr>
        <p:txBody>
          <a:bodyPr>
            <a:no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 err="1">
                <a:cs typeface="Times New Roman" panose="02020603050405020304" pitchFamily="18" charset="0"/>
              </a:rPr>
              <a:t>Графовая</a:t>
            </a:r>
            <a:r>
              <a:rPr lang="ru-RU" sz="1800" b="1" dirty="0">
                <a:cs typeface="Times New Roman" panose="02020603050405020304" pitchFamily="18" charset="0"/>
              </a:rPr>
              <a:t> база данных предназначена для данных, отношения которых хорошо представлены как граф, состоящий из элементов, связанных с конечным числом отношений между ними.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cs typeface="Times New Roman" panose="02020603050405020304" pitchFamily="18" charset="0"/>
              </a:rPr>
              <a:t>Типом данных могут быть социальные сети, общественные транспортные связи, дорожные карты или сетевые топологии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800" b="1" dirty="0">
                <a:cs typeface="Times New Roman" panose="02020603050405020304" pitchFamily="18" charset="0"/>
              </a:rPr>
              <a:t>Примерами могут являться решения </a:t>
            </a:r>
            <a:r>
              <a:rPr lang="en-US" sz="1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AllegroGraph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ArangoDB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Neo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4</a:t>
            </a:r>
            <a:r>
              <a:rPr lang="en-US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j</a:t>
            </a:r>
            <a:endParaRPr lang="ru-RU" sz="1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7091FE7-DB3C-4B26-A139-CC9E355A382F}"/>
              </a:ext>
            </a:extLst>
          </p:cNvPr>
          <p:cNvSpPr txBox="1"/>
          <p:nvPr/>
        </p:nvSpPr>
        <p:spPr>
          <a:xfrm>
            <a:off x="6559709" y="6049926"/>
            <a:ext cx="525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данных </a:t>
            </a:r>
            <a:r>
              <a:rPr lang="en-US" sz="2400" b="1" i="1" dirty="0">
                <a:latin typeface="Times New Roman" panose="02020603050405020304" pitchFamily="18" charset="0"/>
              </a:rPr>
              <a:t>Neo</a:t>
            </a:r>
            <a:r>
              <a:rPr lang="ru-RU" sz="2400" b="1" i="1" dirty="0">
                <a:latin typeface="Times New Roman" panose="02020603050405020304" pitchFamily="18" charset="0"/>
              </a:rPr>
              <a:t>4</a:t>
            </a:r>
            <a:r>
              <a:rPr lang="en-US" sz="2400" b="1" i="1" dirty="0">
                <a:latin typeface="Times New Roman" panose="02020603050405020304" pitchFamily="18" charset="0"/>
              </a:rPr>
              <a:t>j</a:t>
            </a:r>
            <a:endParaRPr lang="ru-RU" sz="2400" b="1" i="1" dirty="0">
              <a:latin typeface="Times New Roman" panose="02020603050405020304" pitchFamily="18" charset="0"/>
            </a:endParaRPr>
          </a:p>
        </p:txBody>
      </p:sp>
      <p:grpSp>
        <p:nvGrpSpPr>
          <p:cNvPr id="45" name="Полотно 156">
            <a:extLst>
              <a:ext uri="{FF2B5EF4-FFF2-40B4-BE49-F238E27FC236}">
                <a16:creationId xmlns:a16="http://schemas.microsoft.com/office/drawing/2014/main" id="{D13733BA-CD8F-4D49-B51A-E864B74BDE03}"/>
              </a:ext>
            </a:extLst>
          </p:cNvPr>
          <p:cNvGrpSpPr/>
          <p:nvPr/>
        </p:nvGrpSpPr>
        <p:grpSpPr>
          <a:xfrm>
            <a:off x="6096000" y="1506631"/>
            <a:ext cx="5812464" cy="3844737"/>
            <a:chOff x="0" y="0"/>
            <a:chExt cx="5879465" cy="3168015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8F46BF0D-3FD9-4E8A-BA28-FE721FD9BA3B}"/>
                </a:ext>
              </a:extLst>
            </p:cNvPr>
            <p:cNvSpPr/>
            <p:nvPr/>
          </p:nvSpPr>
          <p:spPr>
            <a:xfrm>
              <a:off x="0" y="0"/>
              <a:ext cx="5879465" cy="3168015"/>
            </a:xfrm>
            <a:prstGeom prst="rect">
              <a:avLst/>
            </a:prstGeom>
          </p:spPr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E08E61EC-D6D2-4E0E-AC33-AD35032E9910}"/>
                </a:ext>
              </a:extLst>
            </p:cNvPr>
            <p:cNvCxnSpPr>
              <a:stCxn id="49" idx="5"/>
              <a:endCxn id="51" idx="2"/>
            </p:cNvCxnSpPr>
            <p:nvPr/>
          </p:nvCxnSpPr>
          <p:spPr>
            <a:xfrm>
              <a:off x="1229584" y="2087892"/>
              <a:ext cx="973973" cy="3765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>
              <a:extLst>
                <a:ext uri="{FF2B5EF4-FFF2-40B4-BE49-F238E27FC236}">
                  <a16:creationId xmlns:a16="http://schemas.microsoft.com/office/drawing/2014/main" id="{EF524948-52FE-4A48-A2E0-F0FD99E1C09E}"/>
                </a:ext>
              </a:extLst>
            </p:cNvPr>
            <p:cNvCxnSpPr>
              <a:stCxn id="49" idx="7"/>
              <a:endCxn id="50" idx="2"/>
            </p:cNvCxnSpPr>
            <p:nvPr/>
          </p:nvCxnSpPr>
          <p:spPr>
            <a:xfrm flipV="1">
              <a:off x="1229584" y="749533"/>
              <a:ext cx="1128091" cy="5789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DF58F03-2A53-461E-A4D4-3B60E8CC4ECC}"/>
                </a:ext>
              </a:extLst>
            </p:cNvPr>
            <p:cNvSpPr/>
            <p:nvPr/>
          </p:nvSpPr>
          <p:spPr>
            <a:xfrm>
              <a:off x="198222" y="1171235"/>
              <a:ext cx="1208316" cy="1073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1: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2: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24189064-41A0-46D9-A07E-695BDAD30BD6}"/>
                </a:ext>
              </a:extLst>
            </p:cNvPr>
            <p:cNvSpPr/>
            <p:nvPr/>
          </p:nvSpPr>
          <p:spPr>
            <a:xfrm>
              <a:off x="2357675" y="212589"/>
              <a:ext cx="1196987" cy="107388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4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1: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2: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5228C2D-F658-4EFF-AC0B-4B84E997E652}"/>
                </a:ext>
              </a:extLst>
            </p:cNvPr>
            <p:cNvSpPr/>
            <p:nvPr/>
          </p:nvSpPr>
          <p:spPr>
            <a:xfrm>
              <a:off x="2203557" y="1927996"/>
              <a:ext cx="1333295" cy="10731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2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1: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2: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FB51E85-1CF8-4008-A543-33FA5E49D7E6}"/>
                </a:ext>
              </a:extLst>
            </p:cNvPr>
            <p:cNvSpPr/>
            <p:nvPr/>
          </p:nvSpPr>
          <p:spPr>
            <a:xfrm>
              <a:off x="4317154" y="999737"/>
              <a:ext cx="1336672" cy="107315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Узел 3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1: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аттр 2: знач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5837789E-ACB3-4B2E-AD79-FDE40A5897ED}"/>
                </a:ext>
              </a:extLst>
            </p:cNvPr>
            <p:cNvCxnSpPr>
              <a:stCxn id="52" idx="1"/>
              <a:endCxn id="50" idx="6"/>
            </p:cNvCxnSpPr>
            <p:nvPr/>
          </p:nvCxnSpPr>
          <p:spPr>
            <a:xfrm flipH="1" flipV="1">
              <a:off x="3554662" y="749533"/>
              <a:ext cx="958243" cy="407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id="{72DE3070-E1DB-48AF-B6C3-B9DFDE0F67B5}"/>
                </a:ext>
              </a:extLst>
            </p:cNvPr>
            <p:cNvCxnSpPr>
              <a:stCxn id="51" idx="6"/>
              <a:endCxn id="52" idx="3"/>
            </p:cNvCxnSpPr>
            <p:nvPr/>
          </p:nvCxnSpPr>
          <p:spPr>
            <a:xfrm flipV="1">
              <a:off x="3536852" y="1915728"/>
              <a:ext cx="976053" cy="5487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Поле 164">
              <a:extLst>
                <a:ext uri="{FF2B5EF4-FFF2-40B4-BE49-F238E27FC236}">
                  <a16:creationId xmlns:a16="http://schemas.microsoft.com/office/drawing/2014/main" id="{BE9DB1DD-8963-4ED1-8AAB-DAB2A09198E4}"/>
                </a:ext>
              </a:extLst>
            </p:cNvPr>
            <p:cNvSpPr txBox="1"/>
            <p:nvPr/>
          </p:nvSpPr>
          <p:spPr>
            <a:xfrm>
              <a:off x="1529935" y="1928326"/>
              <a:ext cx="673735" cy="3168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Связь 1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оле 164">
              <a:extLst>
                <a:ext uri="{FF2B5EF4-FFF2-40B4-BE49-F238E27FC236}">
                  <a16:creationId xmlns:a16="http://schemas.microsoft.com/office/drawing/2014/main" id="{C6AE7700-2F30-4705-ABA2-87AA3F926C20}"/>
                </a:ext>
              </a:extLst>
            </p:cNvPr>
            <p:cNvSpPr txBox="1"/>
            <p:nvPr/>
          </p:nvSpPr>
          <p:spPr>
            <a:xfrm>
              <a:off x="3669802" y="2086959"/>
              <a:ext cx="720725" cy="3162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Связь 2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7" name="Поле 164">
              <a:extLst>
                <a:ext uri="{FF2B5EF4-FFF2-40B4-BE49-F238E27FC236}">
                  <a16:creationId xmlns:a16="http://schemas.microsoft.com/office/drawing/2014/main" id="{04C79BC0-8801-4735-8DB5-881478BD0F5C}"/>
                </a:ext>
              </a:extLst>
            </p:cNvPr>
            <p:cNvSpPr txBox="1"/>
            <p:nvPr/>
          </p:nvSpPr>
          <p:spPr>
            <a:xfrm>
              <a:off x="3730863" y="777998"/>
              <a:ext cx="720725" cy="3162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Связь 3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8" name="Поле 164">
              <a:extLst>
                <a:ext uri="{FF2B5EF4-FFF2-40B4-BE49-F238E27FC236}">
                  <a16:creationId xmlns:a16="http://schemas.microsoft.com/office/drawing/2014/main" id="{02386B8E-9331-41AC-A6B1-33430210FC20}"/>
                </a:ext>
              </a:extLst>
            </p:cNvPr>
            <p:cNvSpPr txBox="1"/>
            <p:nvPr/>
          </p:nvSpPr>
          <p:spPr>
            <a:xfrm>
              <a:off x="1406538" y="840615"/>
              <a:ext cx="720725" cy="3162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Связь 4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97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2C8B-8DB6-4DF3-A97F-ED90C984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215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обработки и управления данными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7A7E27-ABC0-4D58-AB13-A862D75A3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395" y="1138837"/>
            <a:ext cx="11624659" cy="52395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 err="1">
                <a:solidFill>
                  <a:srgbClr val="C00000"/>
                </a:solidFill>
              </a:rPr>
              <a:t>Субтехнология</a:t>
            </a:r>
            <a:r>
              <a:rPr lang="ru-RU" sz="2200" b="1" dirty="0">
                <a:solidFill>
                  <a:srgbClr val="C00000"/>
                </a:solidFill>
              </a:rPr>
              <a:t> обработки и управления данными </a:t>
            </a:r>
            <a:r>
              <a:rPr lang="ru-RU" sz="2200" b="1" dirty="0"/>
              <a:t>включает в себя технологии обработки и утилизации данных с использованием искусственного интеллекта (AI) и машинного обучения (ML), а также технологии обогащения данных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2200" b="1" dirty="0">
                <a:solidFill>
                  <a:srgbClr val="C00000"/>
                </a:solidFill>
              </a:rPr>
              <a:t>Машинное обучение </a:t>
            </a:r>
            <a:r>
              <a:rPr lang="ru-RU" sz="2200" b="1" dirty="0"/>
              <a:t>представляют собой класс методов искусственного интеллекта, характерной чертой которых является не прямое решение зада, а обучение в процессе применения решений множества сходных задач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200" b="1" dirty="0"/>
              <a:t>Должны быть реализованы следующие решения: системы управления базами структурированных и неструктурированных данных, системы кластерной параллельной обработки потоковых данных, системы создания ансамблей (</a:t>
            </a:r>
            <a:r>
              <a:rPr lang="ru-RU" sz="2200" b="1" dirty="0" err="1"/>
              <a:t>оркестов</a:t>
            </a:r>
            <a:r>
              <a:rPr lang="ru-RU" sz="2200" b="1" dirty="0"/>
              <a:t>) алгоритмов и глубокого обучения, «озеро данных» для последующей обработки </a:t>
            </a:r>
            <a:r>
              <a:rPr lang="ru-RU" sz="2200" b="1" dirty="0" err="1"/>
              <a:t>неструктуированных</a:t>
            </a:r>
            <a:r>
              <a:rPr lang="ru-RU" sz="2200" b="1" dirty="0"/>
              <a:t> и нестабильных данных и технологии разметки, аннотации и создания </a:t>
            </a:r>
            <a:r>
              <a:rPr lang="ru-RU" sz="2200" b="1" dirty="0" err="1"/>
              <a:t>data</a:t>
            </a:r>
            <a:r>
              <a:rPr lang="ru-RU" sz="2200" b="1" dirty="0"/>
              <a:t> </a:t>
            </a:r>
            <a:r>
              <a:rPr lang="ru-RU" sz="2200" b="1" dirty="0" err="1"/>
              <a:t>set</a:t>
            </a:r>
            <a:r>
              <a:rPr lang="ru-RU" sz="2200" b="1" dirty="0"/>
              <a:t> для ML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200" b="1" dirty="0">
                <a:solidFill>
                  <a:srgbClr val="C00000"/>
                </a:solidFill>
              </a:rPr>
              <a:t>Обогащение данных </a:t>
            </a:r>
            <a:r>
              <a:rPr lang="ru-RU" sz="2200" b="1" dirty="0"/>
              <a:t>— процесс насыщения данных новой информацией, которая позволяет сделать их более ценными и значимыми с точки зрения решения той или иной аналитической задачи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717996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2C8B-8DB6-4DF3-A97F-ED90C984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10" y="128583"/>
            <a:ext cx="1149158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обработки и управления данными: обогащение данных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F4F5E-0F3C-4AD4-A600-26ACD93D0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201" y="1128106"/>
            <a:ext cx="8995807" cy="539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5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9D6D-F9B5-4C2C-BA2B-C1B76AFB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Субтехнология</a:t>
            </a:r>
            <a:r>
              <a:rPr lang="ru-RU" sz="3200" b="1" dirty="0">
                <a:solidFill>
                  <a:srgbClr val="0070C0"/>
                </a:solidFill>
              </a:rPr>
              <a:t> вывода данных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41F79-6FD0-4E8F-BDF6-A8D6980F9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84" y="1427092"/>
            <a:ext cx="11092031" cy="4351338"/>
          </a:xfrm>
        </p:spPr>
        <p:txBody>
          <a:bodyPr>
            <a:noAutofit/>
          </a:bodyPr>
          <a:lstStyle/>
          <a:p>
            <a:r>
              <a:rPr lang="ru-RU" sz="2200" b="1" dirty="0"/>
              <a:t>В нее входят технологии, обеспечивающие использование доверенных данных для BI</a:t>
            </a:r>
          </a:p>
          <a:p>
            <a:r>
              <a:rPr lang="ru-RU" sz="2200" b="1" dirty="0"/>
              <a:t>Частью </a:t>
            </a:r>
            <a:r>
              <a:rPr lang="ru-RU" sz="2200" b="1" dirty="0" err="1"/>
              <a:t>субтехнологии</a:t>
            </a:r>
            <a:r>
              <a:rPr lang="ru-RU" sz="2200" b="1" dirty="0"/>
              <a:t> вывода данных является предиктивная аналитика, как финальное и самое ответственное звено в извлечении пользы из больших данных для бизнеса и государства</a:t>
            </a:r>
          </a:p>
          <a:p>
            <a:pPr>
              <a:spcAft>
                <a:spcPts val="800"/>
              </a:spcAft>
            </a:pPr>
            <a:r>
              <a:rPr lang="ru-RU" sz="2200" b="1" dirty="0"/>
              <a:t>В данной сфере запланировано поддержание решений обработки и утилизации данных с использованием предиктивной аналитики и разработка СПО (свободно распространяемое программное обеспечение), позволяющего предоставлять </a:t>
            </a:r>
            <a:r>
              <a:rPr lang="ru-RU" sz="2200" b="1" dirty="0" err="1"/>
              <a:t>валидированыне</a:t>
            </a:r>
            <a:r>
              <a:rPr lang="ru-RU" sz="2200" b="1" dirty="0"/>
              <a:t> прогнозные данные, сформированные на основе больших данных</a:t>
            </a:r>
          </a:p>
          <a:p>
            <a:pPr>
              <a:spcAft>
                <a:spcPts val="800"/>
              </a:spcAft>
            </a:pPr>
            <a:r>
              <a:rPr lang="ru-RU" sz="2200" b="1" dirty="0"/>
              <a:t>Должны быть созданы технологии создания предиктивных признаков, технологии анализа данных, технологии обучения моделей для подготовки прогнозов.</a:t>
            </a:r>
          </a:p>
          <a:p>
            <a:pPr>
              <a:spcAft>
                <a:spcPts val="800"/>
              </a:spcAft>
            </a:pPr>
            <a:r>
              <a:rPr lang="ru-RU" sz="2200" b="1" dirty="0"/>
              <a:t>Благодаря предлагаемым мерам скорость обработки данных для принятия решения сократится до нескольких минут, а точность прогноза повыситься до 65 – 85%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36437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9D6D-F9B5-4C2C-BA2B-C1B76AFB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Риски технологии Большие данные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CA7EF63E-3D80-446C-80A5-A0C7F0BE0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494054"/>
              </p:ext>
            </p:extLst>
          </p:nvPr>
        </p:nvGraphicFramePr>
        <p:xfrm>
          <a:off x="318977" y="1233377"/>
          <a:ext cx="5922335" cy="507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B997F27F-42A6-4039-A244-74846D010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170318"/>
              </p:ext>
            </p:extLst>
          </p:nvPr>
        </p:nvGraphicFramePr>
        <p:xfrm>
          <a:off x="4733556" y="1233377"/>
          <a:ext cx="7139467" cy="507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89573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49D6D-F9B5-4C2C-BA2B-C1B76AFB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Риски кибербезопасности технологии Большие данные</a:t>
            </a:r>
            <a:endParaRPr lang="ru-RU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D9F117E4-F282-4A91-8A3E-33159BEF4CC6}"/>
              </a:ext>
            </a:extLst>
          </p:cNvPr>
          <p:cNvGraphicFramePr/>
          <p:nvPr/>
        </p:nvGraphicFramePr>
        <p:xfrm>
          <a:off x="349100" y="1325563"/>
          <a:ext cx="11442407" cy="5192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34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CB49C-1DCF-4E61-A59A-4FB0E728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Оценка инвестиционной потребности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2435315-2342-495F-97F8-C0139392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00446"/>
              </p:ext>
            </p:extLst>
          </p:nvPr>
        </p:nvGraphicFramePr>
        <p:xfrm>
          <a:off x="233917" y="1190675"/>
          <a:ext cx="11802140" cy="550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5311">
                  <a:extLst>
                    <a:ext uri="{9D8B030D-6E8A-4147-A177-3AD203B41FA5}">
                      <a16:colId xmlns:a16="http://schemas.microsoft.com/office/drawing/2014/main" val="3791087590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val="3801284256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383356439"/>
                    </a:ext>
                  </a:extLst>
                </a:gridCol>
                <a:gridCol w="1392866">
                  <a:extLst>
                    <a:ext uri="{9D8B030D-6E8A-4147-A177-3AD203B41FA5}">
                      <a16:colId xmlns:a16="http://schemas.microsoft.com/office/drawing/2014/main" val="1213248324"/>
                    </a:ext>
                  </a:extLst>
                </a:gridCol>
                <a:gridCol w="1503793">
                  <a:extLst>
                    <a:ext uri="{9D8B030D-6E8A-4147-A177-3AD203B41FA5}">
                      <a16:colId xmlns:a16="http://schemas.microsoft.com/office/drawing/2014/main" val="3370193090"/>
                    </a:ext>
                  </a:extLst>
                </a:gridCol>
                <a:gridCol w="1569017">
                  <a:extLst>
                    <a:ext uri="{9D8B030D-6E8A-4147-A177-3AD203B41FA5}">
                      <a16:colId xmlns:a16="http://schemas.microsoft.com/office/drawing/2014/main" val="2968149577"/>
                    </a:ext>
                  </a:extLst>
                </a:gridCol>
              </a:tblGrid>
              <a:tr h="450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b="1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2020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2021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2022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2023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2024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767246498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Технологии сбора данных интернета вещей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40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50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60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866329607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Конвергентные программно-определяемые хранилища данных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45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50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55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60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60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615561661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Бизнес</a:t>
                      </a:r>
                      <a:r>
                        <a:rPr lang="en-US" sz="1800" b="1">
                          <a:effectLst/>
                          <a:latin typeface="+mn-lt"/>
                        </a:rPr>
                        <a:t>-</a:t>
                      </a:r>
                      <a:r>
                        <a:rPr lang="ru-RU" sz="1800" b="1">
                          <a:effectLst/>
                          <a:latin typeface="+mn-lt"/>
                        </a:rPr>
                        <a:t>аналитика</a:t>
                      </a:r>
                      <a:r>
                        <a:rPr lang="en-US" sz="1800" b="1">
                          <a:effectLst/>
                          <a:latin typeface="+mn-lt"/>
                        </a:rPr>
                        <a:t> (Business Intelligence, BI)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10 млрд руб.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12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14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964140620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Обработка и утилизация данных с использованием AI и машинного обучения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25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30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З0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69173426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Обогащение данных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12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14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784322558"/>
                  </a:ext>
                </a:extLst>
              </a:tr>
              <a:tr h="821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Предиктивная аналитика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10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12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14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</a:rPr>
                        <a:t>15 млрд руб.</a:t>
                      </a:r>
                      <a:endParaRPr lang="ru-RU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15 млрд руб.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30237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5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09" y="-147676"/>
            <a:ext cx="11380381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Аналитика больших данных</a:t>
            </a: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7CC11-D1C1-479D-904D-D7ADAB92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24" y="913483"/>
            <a:ext cx="9594143" cy="5487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F2981-C9AD-4870-BEC9-A23C44A963EF}"/>
              </a:ext>
            </a:extLst>
          </p:cNvPr>
          <p:cNvSpPr txBox="1"/>
          <p:nvPr/>
        </p:nvSpPr>
        <p:spPr>
          <a:xfrm>
            <a:off x="8449937" y="5883007"/>
            <a:ext cx="316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2060"/>
                </a:solidFill>
                <a:effectLst/>
                <a:latin typeface="gotham"/>
              </a:rPr>
              <a:t>Источник: </a:t>
            </a:r>
            <a:r>
              <a:rPr lang="en-US" b="1" i="0" u="none" strike="noStrike" dirty="0">
                <a:solidFill>
                  <a:srgbClr val="002060"/>
                </a:solidFill>
                <a:effectLst/>
                <a:latin typeface="gotha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https://rubda.ru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5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CB49C-1DCF-4E61-A59A-4FB0E728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3" y="18255"/>
            <a:ext cx="11408735" cy="896145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Мероприятия по развитию сквозной цифровой технологии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27091-696C-46B1-A66C-011690DA39E7}"/>
              </a:ext>
            </a:extLst>
          </p:cNvPr>
          <p:cNvSpPr txBox="1"/>
          <p:nvPr/>
        </p:nvSpPr>
        <p:spPr>
          <a:xfrm>
            <a:off x="141767" y="914400"/>
            <a:ext cx="11908465" cy="600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Научным организациям и лидирующим исследовательским центрам (ЛИЦ) предлагается обеспечить доступ к государственным информационным системам. С этой целью будет создана система обогащения данными на основании информации, содержащейся в ГИС, включая пользовательские данные и промышленные данные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Будет проведено оформление исследований использования кросс-отраслевых данных с участием научных организаций и ЛИЦ. Запланирована модернизация портала открытых данных. С этой целью будут созданы кросс-отраслевые платформы данных на базе портала отрытых данных и обеспечено использование открытых данных для обогащения промышленных данных, включая данные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экологическиого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промышленного мониторинга, транспортной ситуации, туризма, строительства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Будет создана система помощи в принятии решений органами государственной власти и бизнесом. Также будет разработан универсальный программный интерфейс (API) по доступу к данным, содержащимся в ГИС в сыром виде. После чего будут разработаны коммерческие сервисы по использованию больших данных в рамках ГИС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Далее станет возможным перевод информационных систем и информационных ресурсов в государственную единую облачную платформу для федеральных органов исполнительной власти и государственных внебюджетных фондов (ГЕО), созданную на базе программно-определяемых хранилищ. Также будет обеспечено использование ГЕО для госкорпораций и компаний с госучастием</a:t>
            </a:r>
          </a:p>
        </p:txBody>
      </p:sp>
    </p:spTree>
    <p:extLst>
      <p:ext uri="{BB962C8B-B14F-4D97-AF65-F5344CB8AC3E}">
        <p14:creationId xmlns:p14="http://schemas.microsoft.com/office/powerpoint/2010/main" val="2052467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CB49C-1DCF-4E61-A59A-4FB0E728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3" y="18255"/>
            <a:ext cx="11408735" cy="896145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Мероприятия по развитию сквозной цифровой технологии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27091-696C-46B1-A66C-011690DA39E7}"/>
              </a:ext>
            </a:extLst>
          </p:cNvPr>
          <p:cNvSpPr txBox="1"/>
          <p:nvPr/>
        </p:nvSpPr>
        <p:spPr>
          <a:xfrm>
            <a:off x="141767" y="914400"/>
            <a:ext cx="11908465" cy="591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Запланирована поддержка российских компаний, разрабатывающих решения по хранению, обработке и отображению качественных данных, которые размещают права на ПО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по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открытой лицензии. Также речь идет о поддержке российских компаний, участвующих в международных СПО-сообществах по разработке решений в сфере больших данных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На инфраструктуре, находящейся в России, планируется развернуть СПО-решения на случай прекращения возможности их использования по технологическим или иным причинам. Также должно быть проведено тиражирование СПО-решений при использовании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субтехнологий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больших данных органами государственной власти и компаниями с госучастием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 дорожной карте говорится об использовании органами государственной власти предиктивной аналитики, предоставляемой со стороны бизнеса. С этой целью в четырех субъектах федерации будут развернуты кросс-отраслевые лаборатории использования больших данных при градостроительном планировании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Также запланирована разработка СПО, позволяющего предоставлять 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валидированные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 прогнозные данные, сформированные на основе больших данных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Предлагается реализовывать проекты использования в официальной государственной статистике больших данных, а также применение органами государственной власти иных данных в целях принятия решений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68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F45B16-3F52-47A5-8183-2F6F82AF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Оценка технологий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7C0200-A7FF-4C92-AAE0-BE04578FF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(мировой опыт)</a:t>
            </a:r>
          </a:p>
        </p:txBody>
      </p:sp>
    </p:spTree>
    <p:extLst>
      <p:ext uri="{BB962C8B-B14F-4D97-AF65-F5344CB8AC3E}">
        <p14:creationId xmlns:p14="http://schemas.microsoft.com/office/powerpoint/2010/main" val="2145996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13C23C-6842-4A7E-A4FD-24AB35640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5" y="-10860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Системы оценки технологий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A95A5-B081-405C-AC5D-2E479CE33845}"/>
              </a:ext>
            </a:extLst>
          </p:cNvPr>
          <p:cNvSpPr txBox="1"/>
          <p:nvPr/>
        </p:nvSpPr>
        <p:spPr>
          <a:xfrm>
            <a:off x="705080" y="952558"/>
            <a:ext cx="1051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baseline="0" dirty="0">
                <a:solidFill>
                  <a:srgbClr val="C00000"/>
                </a:solidFill>
              </a:rPr>
              <a:t>Готовность технологий  </a:t>
            </a:r>
          </a:p>
          <a:p>
            <a:endParaRPr lang="ru-RU" sz="2400" b="1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u="none" strike="noStrike" baseline="0" dirty="0"/>
              <a:t>Технологическая готовность – </a:t>
            </a:r>
            <a:r>
              <a:rPr lang="en-US" sz="2400" b="1" i="0" u="none" strike="noStrike" baseline="0" dirty="0"/>
              <a:t>TRL</a:t>
            </a:r>
            <a:r>
              <a:rPr lang="ru-RU" sz="2400" b="1" i="0" u="none" strike="noStrike" baseline="0" dirty="0"/>
              <a:t> (</a:t>
            </a:r>
            <a:r>
              <a:rPr lang="en-US" sz="2400" b="1" i="0" dirty="0">
                <a:effectLst/>
              </a:rPr>
              <a:t>Technology Readiness Level</a:t>
            </a:r>
            <a:r>
              <a:rPr lang="ru-RU" sz="2400" b="1" i="0" dirty="0">
                <a:effectLst/>
              </a:rPr>
              <a:t>)</a:t>
            </a:r>
            <a:endParaRPr lang="en-US" sz="2400" b="1" i="0" u="none" strike="noStrike" baseline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u="none" strike="noStrike" baseline="0" dirty="0"/>
              <a:t>Производственная готовность –</a:t>
            </a:r>
            <a:r>
              <a:rPr lang="en-US" sz="2400" b="1" dirty="0"/>
              <a:t> MRL</a:t>
            </a:r>
            <a:r>
              <a:rPr lang="ru-RU" sz="2400" b="1" dirty="0"/>
              <a:t> (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(Manufacturing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Readiness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Levels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0" u="none" strike="noStrike" baseline="0" dirty="0"/>
              <a:t>Коммерческая готовность –</a:t>
            </a:r>
            <a:r>
              <a:rPr lang="en-US" sz="2400" b="1" i="0" u="none" strike="noStrike" baseline="0" dirty="0"/>
              <a:t> CRL</a:t>
            </a:r>
            <a:r>
              <a:rPr lang="ru-RU" sz="2400" b="1" i="0" u="none" strike="noStrike" baseline="0" dirty="0"/>
              <a:t> (</a:t>
            </a:r>
            <a:r>
              <a:rPr lang="en-US" sz="2400" b="1" i="0" dirty="0">
                <a:effectLst/>
              </a:rPr>
              <a:t>(Commercialization Readiness Level)</a:t>
            </a:r>
            <a:endParaRPr lang="ru-RU" sz="2400" b="1" i="0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u="none" strike="noStrike" baseline="0" dirty="0"/>
          </a:p>
          <a:p>
            <a:r>
              <a:rPr lang="ru-RU" sz="2400" b="1" dirty="0">
                <a:solidFill>
                  <a:srgbClr val="C00000"/>
                </a:solidFill>
              </a:rPr>
              <a:t>Зрелость технологий </a:t>
            </a:r>
          </a:p>
          <a:p>
            <a:endParaRPr lang="ru-RU" sz="2400" b="1" dirty="0"/>
          </a:p>
          <a:p>
            <a:r>
              <a:rPr lang="ru-RU" sz="2400" b="1" dirty="0"/>
              <a:t>Кривая технологической зрелости (4 этапа):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 этап – зарождение технологии (высокая публикационная активность)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II этап – расцвет технологии (рост патентования и объема рыночной аналитики)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III этап – зрелость технологии (преобладание рыночной аналитики);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IV этап – плато (снижение числа публикаций и патентов, отсутствие изменений или небольшой спад в рыночной аналитике)</a:t>
            </a:r>
          </a:p>
        </p:txBody>
      </p:sp>
    </p:spTree>
    <p:extLst>
      <p:ext uri="{BB962C8B-B14F-4D97-AF65-F5344CB8AC3E}">
        <p14:creationId xmlns:p14="http://schemas.microsoft.com/office/powerpoint/2010/main" val="2600318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1284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DAD5-159A-4C75-8C9C-3BF8A9BF614F}"/>
              </a:ext>
            </a:extLst>
          </p:cNvPr>
          <p:cNvSpPr txBox="1"/>
          <p:nvPr/>
        </p:nvSpPr>
        <p:spPr>
          <a:xfrm>
            <a:off x="254597" y="1314171"/>
            <a:ext cx="1156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Шкала УГС </a:t>
            </a:r>
            <a:r>
              <a:rPr lang="ru-RU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- система показателей, определяющих уровни готовности технологий на различных этапах их разработки, включающая в себя следующие уровни</a:t>
            </a:r>
            <a:r>
              <a:rPr lang="en-US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 (TRL)</a:t>
            </a:r>
            <a:endParaRPr lang="ru-RU" sz="20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4538"/>
              </p:ext>
            </p:extLst>
          </p:nvPr>
        </p:nvGraphicFramePr>
        <p:xfrm>
          <a:off x="254597" y="2101785"/>
          <a:ext cx="11815483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172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8302311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Сформулирована фундаментальная концепция технологии и обоснование ее полезности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Выявлены и опубликованы фундаментальные принципы. Сформулирована идея решения той или иной физической или технической проблемы, произведено ее теоретическое и/или экспериментальное обоснование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20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УГТ2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Определены целевые области применения технологии и ее критические элементы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Сформулированы технологическая концепция и/или возможные применения возможных концепций для перспективных объектов. Обоснованы необходимость и возможность создания новой технологии или технического решения, в которых используются физические эффекты и явления, подтвердившие уровень УГТ1. Подтверждена обоснованность концепции, технического решения, доказана эффективность использования идеи (технологии) в решении прикладных задач на базе предварительной проработки на уровне расчетных исследований и моделирования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226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1284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1DAD5-159A-4C75-8C9C-3BF8A9BF614F}"/>
              </a:ext>
            </a:extLst>
          </p:cNvPr>
          <p:cNvSpPr txBox="1"/>
          <p:nvPr/>
        </p:nvSpPr>
        <p:spPr>
          <a:xfrm>
            <a:off x="254597" y="1314171"/>
            <a:ext cx="11565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Шкала УГС </a:t>
            </a:r>
            <a:r>
              <a:rPr lang="ru-RU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- система показателей, определяющих уровни готовности технологий на различных этапах их разработки, включающая в себя следующие уровни</a:t>
            </a:r>
            <a:r>
              <a:rPr lang="en-US" sz="2000" b="1" dirty="0">
                <a:solidFill>
                  <a:srgbClr val="2D2D2D"/>
                </a:solidFill>
                <a:effectLst/>
                <a:ea typeface="Times New Roman" panose="02020603050405020304" pitchFamily="18" charset="0"/>
              </a:rPr>
              <a:t> (TRL)</a:t>
            </a:r>
            <a:endParaRPr lang="ru-RU" sz="2000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54062"/>
              </p:ext>
            </p:extLst>
          </p:nvPr>
        </p:nvGraphicFramePr>
        <p:xfrm>
          <a:off x="254597" y="1969583"/>
          <a:ext cx="11815483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374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8170109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УГТ3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макетный образец и продемонстрированы его ключевые 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Даны аналитические и экспериментальные подтверждения по важнейшим функциональным возможностям и/или характеристикам выбранной концепции. Проведено расчетное и/или экспериментальное (лабораторное) обоснование эффективности технологий, продемонстрирована работоспособность концепции новой технологии в экспериментальной работе на мелкомасштабных моделях устройств. На этом этапе в проектах также предусматривается отбор работ для дальнейшей разработки технологий</a:t>
                      </a:r>
                    </a:p>
                    <a:p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0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УГТ4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 лабораторный образец, подготовлен лабораторный стенд, проведены испытания базовых функций связи с другими элементами системы 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Компоненты и/или макеты проверены в лабораторных условиях. Продемонстрированы работоспособность и совместимость технологий на достаточно подробных макетах разрабатываемых устройств (объектов) в лабораторных условиях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085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1284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93416"/>
              </p:ext>
            </p:extLst>
          </p:nvPr>
        </p:nvGraphicFramePr>
        <p:xfrm>
          <a:off x="270734" y="1454020"/>
          <a:ext cx="11650532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782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8318750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УГТ5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 экспериментальный образец в реальном масштабе по полупромышленной технологии и испытан, проведена эмуляция основных внешних условий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Компоненты и/или макеты подсистем верифицированы в условиях, близких к реальным. Основные технологические компоненты интегрированы с подходящими другими ("поддерживающими") элементами, и технология испытана в моделируемых условиях. Достигнут уровень промежуточных/полных масштабов разрабатываемых систем, которые могут быть исследованы на стендовом оборудовании и в условиях, приближенных к натурным условиям. Испытывают не прототипы, а только детализированные макеты разрабатываемых устройств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УГТ6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 полнофункциональный образец на пилотной производственной линии, подтверждены рабочие характеристики в условиях, приближенных к реальности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Модель или прототип системы/подсистемы продемонстрированы в условиях, близких к реальным. Прототип системы/подсистемы содержит все детали разрабатываемых устройств. Доказаны реализуемость и эффективность технологий в натурных или близких к натурным условиях и возможность интеграции технологии в компоновку разрабатываемой конструкции, для которой данная технология должна продемонстрировать работоспособность. Возможна полномасштабная разработка системы с реализацией требуемых свойств и уровня характеристик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270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6D857-1B53-4289-8A3A-72A55F12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04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Шкала уровней готовности технологий : ГОСТ Р 57194.1-2016 Трансфер технологий. Общие положения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EAE3824-5964-41EF-97E2-0A27BA2E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31794"/>
              </p:ext>
            </p:extLst>
          </p:nvPr>
        </p:nvGraphicFramePr>
        <p:xfrm>
          <a:off x="190930" y="1325563"/>
          <a:ext cx="1181013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104">
                  <a:extLst>
                    <a:ext uri="{9D8B030D-6E8A-4147-A177-3AD203B41FA5}">
                      <a16:colId xmlns:a16="http://schemas.microsoft.com/office/drawing/2014/main" val="2622984842"/>
                    </a:ext>
                  </a:extLst>
                </a:gridCol>
                <a:gridCol w="7407035">
                  <a:extLst>
                    <a:ext uri="{9D8B030D-6E8A-4147-A177-3AD203B41FA5}">
                      <a16:colId xmlns:a16="http://schemas.microsoft.com/office/drawing/2014/main" val="41892644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Уровень УГТС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Критерии оценки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90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УГТ7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Прототип системы продемонстрирован в составе системы в реальных условиях эксплуатации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Прототип системы прошел демонстрацию в эксплуатационных условиях. Прототип отражает планируемую штатную систему или близок к ней. На этой стадии решают вопрос о возможности применения целостной технологии на объекте и целесообразности запуска объекта в серийное производство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20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УГТ8 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Окончательное подтверждение работоспособности образца. Разработка. функционирующей реальной системы завершена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Создана штатная система и освидетельствована (квалифицирована) посредством испытаний и демонстраций. Технология проверена на работоспособность в своей конечной форме и в ожидаемых условиях эксплуатации в составе технической системы (комплекса). В большинстве случаев данный УГТ соответствует окончанию разработки подлинной системы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71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УГТ9</a:t>
                      </a:r>
                    </a:p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Изделие удовлетворяет всем требованиям: инженерным, производственным, эксплуатационным, по качеству и надежности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Продемонстрирована работа реальной системы в условиях реальной эксплуатации. Технология подготовлена к серийному производству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Возможна модификация по снижению себестоимости, развитию и эволюции системы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 выпускается серийно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499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MRL — методика определения уровня готовности производства (Manufacturing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Levels</a:t>
            </a:r>
            <a:r>
              <a:rPr lang="ru-RU" sz="32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D9C584-B2C6-4859-855F-A7934207E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41820"/>
              </p:ext>
            </p:extLst>
          </p:nvPr>
        </p:nvGraphicFramePr>
        <p:xfrm>
          <a:off x="306636" y="1325563"/>
          <a:ext cx="11578728" cy="5262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8950">
                  <a:extLst>
                    <a:ext uri="{9D8B030D-6E8A-4147-A177-3AD203B41FA5}">
                      <a16:colId xmlns:a16="http://schemas.microsoft.com/office/drawing/2014/main" val="2750006318"/>
                    </a:ext>
                  </a:extLst>
                </a:gridCol>
                <a:gridCol w="7039778">
                  <a:extLst>
                    <a:ext uri="{9D8B030D-6E8A-4147-A177-3AD203B41FA5}">
                      <a16:colId xmlns:a16="http://schemas.microsoft.com/office/drawing/2014/main" val="505551720"/>
                    </a:ext>
                  </a:extLst>
                </a:gridCol>
              </a:tblGrid>
              <a:tr h="317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MRL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4079237606"/>
                  </a:ext>
                </a:extLst>
              </a:tr>
              <a:tr h="94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1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Сделаны выводы относительно основных производственных потребностей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Формирование базовых вводных производства. На теоретическом уровне определены базовые производственные концепции. Произведена оценка возможностей в соответствии с требованиями продукта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625355253"/>
                  </a:ext>
                </a:extLst>
              </a:tr>
              <a:tr h="7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Определена концепция производства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Определение производственной концепции. Определена производственная концепция в соответствии со сферой применения. Проектирование производственной линии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2063815187"/>
                  </a:ext>
                </a:extLst>
              </a:tr>
              <a:tr h="756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Подтверждена производственная концепция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процессы. Произведены лабораторные исследования для верификации проектных изысканий (</a:t>
                      </a:r>
                      <a:r>
                        <a:rPr lang="ru-RU" sz="1800" b="1" dirty="0" err="1">
                          <a:effectLst/>
                        </a:rPr>
                        <a:t>paper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studies</a:t>
                      </a:r>
                      <a:r>
                        <a:rPr lang="ru-RU" sz="1800" b="1" dirty="0">
                          <a:effectLst/>
                        </a:rPr>
                        <a:t>). Верификация производственной концепции. Разработаны экспериментальные производственные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309613321"/>
                  </a:ext>
                </a:extLst>
              </a:tr>
              <a:tr h="9483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Достигнута возможность изготовления технических средств в лабораторных условиях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Производственный процесс в лабораторных условиях. Достигнута возможность изготовления технических средств (демонстрационных образцов) в лабораторных условиях. Определены требования к цепочке поставок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467174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216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MRL — методика определения уровня готовности производства (Manufacturing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Levels</a:t>
            </a:r>
            <a:r>
              <a:rPr lang="ru-RU" sz="32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D9C584-B2C6-4859-855F-A7934207E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81802"/>
              </p:ext>
            </p:extLst>
          </p:nvPr>
        </p:nvGraphicFramePr>
        <p:xfrm>
          <a:off x="297455" y="1226913"/>
          <a:ext cx="11375834" cy="525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5447">
                  <a:extLst>
                    <a:ext uri="{9D8B030D-6E8A-4147-A177-3AD203B41FA5}">
                      <a16:colId xmlns:a16="http://schemas.microsoft.com/office/drawing/2014/main" val="2750006318"/>
                    </a:ext>
                  </a:extLst>
                </a:gridCol>
                <a:gridCol w="6550387">
                  <a:extLst>
                    <a:ext uri="{9D8B030D-6E8A-4147-A177-3AD203B41FA5}">
                      <a16:colId xmlns:a16="http://schemas.microsoft.com/office/drawing/2014/main" val="505551720"/>
                    </a:ext>
                  </a:extLst>
                </a:gridCol>
              </a:tblGrid>
              <a:tr h="117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effectLst/>
                        </a:rPr>
                        <a:t>Уровень MRL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>
                          <a:effectLst/>
                        </a:rPr>
                        <a:t>Критерии оценки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4079237606"/>
                  </a:ext>
                </a:extLst>
              </a:tr>
              <a:tr h="59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MRL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Достигнута возможность изготовления прототипов компонентов систем в соответствующих производственных условиях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Элементы производственного процесса в естественных условиях. Закончена идентификация критически важных компонентов и технологий. Материалы, инструменты, испытательное оборудование, а также компетенции персонала были верифицированы. Стоимостная модель (</a:t>
                      </a:r>
                      <a:r>
                        <a:rPr lang="ru-RU" sz="1800" b="1" dirty="0" err="1">
                          <a:effectLst/>
                        </a:rPr>
                        <a:t>сost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model</a:t>
                      </a:r>
                      <a:r>
                        <a:rPr lang="ru-RU" sz="1800" b="1" dirty="0">
                          <a:effectLst/>
                        </a:rPr>
                        <a:t>) была идентифицирована в соответствии с потоком создания стоимости (</a:t>
                      </a:r>
                      <a:r>
                        <a:rPr lang="ru-RU" sz="1800" b="1" dirty="0" err="1">
                          <a:effectLst/>
                        </a:rPr>
                        <a:t>value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stream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mapping</a:t>
                      </a:r>
                      <a:r>
                        <a:rPr lang="ru-RU" sz="1800" b="1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519443528"/>
                  </a:ext>
                </a:extLst>
              </a:tr>
              <a:tr h="714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MRL 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Достигнута возможность изготовления прототипов систем и подсистем при наличии готовых элементов основного производства (промышленное оборудование, квалифицированные кадры, инструментальная или технологическая оснастка, методы обработки, материалы и пр.)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Производство прототипов систем и подсистем при наличии готовых элементов основного производства Достигнута возможность изготовления прототипа системы при наличии готовых элементов основного производства. Идентифицированы долгосрочные элементы цепочки поставок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335555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50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09" y="-147676"/>
            <a:ext cx="11380381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Динамика мирового рынка больших данных</a:t>
            </a:r>
            <a:endParaRPr lang="ru-RU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F2981-C9AD-4870-BEC9-A23C44A963EF}"/>
              </a:ext>
            </a:extLst>
          </p:cNvPr>
          <p:cNvSpPr txBox="1"/>
          <p:nvPr/>
        </p:nvSpPr>
        <p:spPr>
          <a:xfrm>
            <a:off x="564756" y="3578137"/>
            <a:ext cx="634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>
                <a:solidFill>
                  <a:srgbClr val="002060"/>
                </a:solidFill>
                <a:effectLst/>
                <a:latin typeface="gotham"/>
              </a:rPr>
              <a:t>Источник</a:t>
            </a:r>
            <a:r>
              <a:rPr lang="en-US" b="1" i="0" dirty="0">
                <a:solidFill>
                  <a:srgbClr val="002060"/>
                </a:solidFill>
                <a:effectLst/>
                <a:latin typeface="gotham"/>
              </a:rPr>
              <a:t>:  </a:t>
            </a:r>
            <a:r>
              <a:rPr lang="en-US" b="1" i="0" u="none" strike="noStrike" dirty="0">
                <a:solidFill>
                  <a:srgbClr val="002060"/>
                </a:solidFill>
                <a:effectLst/>
                <a:latin typeface="gotha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36CEF-6BDD-4BC3-8506-13A4399C6E62}"/>
              </a:ext>
            </a:extLst>
          </p:cNvPr>
          <p:cNvSpPr txBox="1"/>
          <p:nvPr/>
        </p:nvSpPr>
        <p:spPr>
          <a:xfrm>
            <a:off x="7392318" y="1256381"/>
            <a:ext cx="4230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gotham"/>
              </a:rPr>
              <a:t>Доля сегментов рынка в общем объеме выручки, %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D155D-8D51-4221-9A09-282CFE4EDB37}"/>
              </a:ext>
            </a:extLst>
          </p:cNvPr>
          <p:cNvSpPr txBox="1"/>
          <p:nvPr/>
        </p:nvSpPr>
        <p:spPr>
          <a:xfrm>
            <a:off x="314267" y="4019616"/>
            <a:ext cx="1038311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ru-RU" sz="2400" b="1" dirty="0">
                <a:solidFill>
                  <a:srgbClr val="002060"/>
                </a:solidFill>
              </a:rPr>
              <a:t>IDC: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ожидаемые темпы роста (CAGR) в период с 2018-2023 гг. </a:t>
            </a:r>
          </a:p>
          <a:p>
            <a:pPr algn="l" fontAlgn="base">
              <a:spcAft>
                <a:spcPts val="1200"/>
              </a:spcAft>
            </a:pPr>
            <a:r>
              <a:rPr lang="ru-RU" b="1" i="0" dirty="0">
                <a:solidFill>
                  <a:srgbClr val="0070C0"/>
                </a:solidFill>
                <a:effectLst/>
              </a:rPr>
              <a:t>в этом сегменте поднимутся до отметки в 12,5%</a:t>
            </a:r>
          </a:p>
          <a:p>
            <a:pPr algn="l" fontAlgn="base"/>
            <a:r>
              <a:rPr lang="ru-RU" sz="2400" b="1" dirty="0">
                <a:solidFill>
                  <a:srgbClr val="002060"/>
                </a:solidFill>
              </a:rPr>
              <a:t>Fortune Business </a:t>
            </a:r>
            <a:r>
              <a:rPr lang="ru-RU" sz="2400" b="1" dirty="0" err="1">
                <a:solidFill>
                  <a:srgbClr val="002060"/>
                </a:solidFill>
              </a:rPr>
              <a:t>Insights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объем глобального рынка технологий Big </a:t>
            </a:r>
            <a:r>
              <a:rPr lang="ru-RU" b="1" i="0" dirty="0" err="1">
                <a:solidFill>
                  <a:srgbClr val="0070C0"/>
                </a:solidFill>
                <a:effectLst/>
              </a:rPr>
              <a:t>Datа</a:t>
            </a:r>
            <a:r>
              <a:rPr lang="ru-RU" b="1" i="0" dirty="0">
                <a:solidFill>
                  <a:srgbClr val="0070C0"/>
                </a:solidFill>
                <a:effectLst/>
              </a:rPr>
              <a:t>,</a:t>
            </a:r>
          </a:p>
          <a:p>
            <a:pPr algn="l" fontAlgn="base">
              <a:spcAft>
                <a:spcPts val="1200"/>
              </a:spcAft>
            </a:pPr>
            <a:r>
              <a:rPr lang="ru-RU" b="1" i="0" dirty="0">
                <a:solidFill>
                  <a:srgbClr val="0070C0"/>
                </a:solidFill>
                <a:effectLst/>
              </a:rPr>
              <a:t> оцененный в 2018 году в 38,6 млрд долл., увеличится к 2026 году до </a:t>
            </a:r>
            <a:r>
              <a:rPr lang="en-US" b="1" i="0" dirty="0">
                <a:solidFill>
                  <a:srgbClr val="0070C0"/>
                </a:solidFill>
                <a:effectLst/>
              </a:rPr>
              <a:t>$</a:t>
            </a:r>
            <a:r>
              <a:rPr lang="ru-RU" b="1" i="0" dirty="0">
                <a:solidFill>
                  <a:srgbClr val="0070C0"/>
                </a:solidFill>
                <a:effectLst/>
              </a:rPr>
              <a:t>104,3 млрд долл., демонстрируя темпы роста (CAGR) на уровне 14% в период с 2019 по 2026 гг.</a:t>
            </a:r>
          </a:p>
          <a:p>
            <a:pPr>
              <a:spcBef>
                <a:spcPts val="600"/>
              </a:spcBef>
            </a:pPr>
            <a:r>
              <a:rPr lang="en-US" sz="2400" b="1" i="0" dirty="0">
                <a:solidFill>
                  <a:srgbClr val="002060"/>
                </a:solidFill>
                <a:effectLst/>
              </a:rPr>
              <a:t>Grand View Research</a:t>
            </a:r>
            <a:r>
              <a:rPr lang="ru-RU" sz="2400" b="1" i="0" dirty="0">
                <a:solidFill>
                  <a:srgbClr val="002060"/>
                </a:solidFill>
                <a:effectLst/>
              </a:rPr>
              <a:t>:</a:t>
            </a:r>
            <a:r>
              <a:rPr lang="en-US" sz="2400" b="1" i="0" dirty="0">
                <a:solidFill>
                  <a:srgbClr val="002060"/>
                </a:solidFill>
                <a:effectLst/>
              </a:rPr>
              <a:t>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к 2025 году глобальный рынок </a:t>
            </a:r>
            <a:r>
              <a:rPr lang="en-US" b="1" i="0" dirty="0">
                <a:solidFill>
                  <a:srgbClr val="0070C0"/>
                </a:solidFill>
                <a:effectLst/>
              </a:rPr>
              <a:t>Big Data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как услуги (</a:t>
            </a:r>
            <a:r>
              <a:rPr lang="en-US" b="1" i="0" dirty="0">
                <a:solidFill>
                  <a:srgbClr val="0070C0"/>
                </a:solidFill>
                <a:effectLst/>
              </a:rPr>
              <a:t>global big data as a service</a:t>
            </a:r>
            <a:r>
              <a:rPr lang="ru-RU" b="1" i="0" dirty="0">
                <a:solidFill>
                  <a:srgbClr val="0070C0"/>
                </a:solidFill>
                <a:effectLst/>
              </a:rPr>
              <a:t>,</a:t>
            </a:r>
            <a:r>
              <a:rPr lang="en-US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b="1" i="0" dirty="0" err="1">
                <a:solidFill>
                  <a:srgbClr val="0070C0"/>
                </a:solidFill>
                <a:effectLst/>
              </a:rPr>
              <a:t>BDaaS</a:t>
            </a:r>
            <a:r>
              <a:rPr lang="en-US" b="1" i="0" dirty="0">
                <a:solidFill>
                  <a:srgbClr val="0070C0"/>
                </a:solidFill>
                <a:effectLst/>
              </a:rPr>
              <a:t>)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достигнет 51,9 млрд долл., при этом </a:t>
            </a:r>
            <a:r>
              <a:rPr lang="en-US" b="1" i="0" dirty="0">
                <a:solidFill>
                  <a:srgbClr val="0070C0"/>
                </a:solidFill>
                <a:effectLst/>
              </a:rPr>
              <a:t>CAGR </a:t>
            </a:r>
            <a:r>
              <a:rPr lang="ru-RU" b="1" i="0" dirty="0">
                <a:solidFill>
                  <a:srgbClr val="0070C0"/>
                </a:solidFill>
                <a:effectLst/>
              </a:rPr>
              <a:t>составит 38,7% в период 2019-2025 гг.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5781FF0-4854-4E40-BA8A-0AD355E9D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7" y="957239"/>
            <a:ext cx="7107695" cy="2635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B10572-4E10-4C73-919A-4053825B6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389" y="1902712"/>
            <a:ext cx="5327670" cy="306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54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MRL — методика определения уровня готовности производства (Manufacturing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Levels</a:t>
            </a:r>
            <a:r>
              <a:rPr lang="ru-RU" sz="32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BD9C584-B2C6-4859-855F-A7934207E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400004"/>
              </p:ext>
            </p:extLst>
          </p:nvPr>
        </p:nvGraphicFramePr>
        <p:xfrm>
          <a:off x="154236" y="1226913"/>
          <a:ext cx="11799065" cy="5398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9788">
                  <a:extLst>
                    <a:ext uri="{9D8B030D-6E8A-4147-A177-3AD203B41FA5}">
                      <a16:colId xmlns:a16="http://schemas.microsoft.com/office/drawing/2014/main" val="2750006318"/>
                    </a:ext>
                  </a:extLst>
                </a:gridCol>
                <a:gridCol w="6059277">
                  <a:extLst>
                    <a:ext uri="{9D8B030D-6E8A-4147-A177-3AD203B41FA5}">
                      <a16:colId xmlns:a16="http://schemas.microsoft.com/office/drawing/2014/main" val="505551720"/>
                    </a:ext>
                  </a:extLst>
                </a:gridCol>
              </a:tblGrid>
              <a:tr h="117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MRL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4079237606"/>
                  </a:ext>
                </a:extLst>
              </a:tr>
              <a:tr h="41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dirty="0">
                          <a:effectLst/>
                        </a:rPr>
                        <a:t>Достигнута возможность изготовления систем, подсистем или их компонентов в условиях, близких к реальным, и при завершенных конструкторских расчетах</a:t>
                      </a:r>
                      <a:endParaRPr lang="ru-RU" sz="1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>
                          <a:effectLst/>
                        </a:rPr>
                        <a:t>Производство систем, подсистем или их компонентов в условиях, приближенным к реальным Достигнута возможность изготовления систем, подсистем или их компонентов в условиях, близких к реальным. Оценена цепочка поставщиков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882600265"/>
                  </a:ext>
                </a:extLst>
              </a:tr>
              <a:tr h="37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8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Испытана пилотная производственная линия, достигнута готовность к началу мелкосерийного производства</a:t>
                      </a: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>
                          <a:effectLst/>
                        </a:rPr>
                        <a:t>Испытана пилотная производственная линия. Качество производственных процессов доказано. Цепочка поставок создана и является стабильной. Достигнута готовность к началу </a:t>
                      </a:r>
                      <a:r>
                        <a:rPr lang="ru-RU" sz="1750" b="1" dirty="0" err="1">
                          <a:effectLst/>
                        </a:rPr>
                        <a:t>полносерийного</a:t>
                      </a:r>
                      <a:r>
                        <a:rPr lang="ru-RU" sz="1750" b="1" dirty="0">
                          <a:effectLst/>
                        </a:rPr>
                        <a:t> производства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1805127556"/>
                  </a:ext>
                </a:extLst>
              </a:tr>
              <a:tr h="414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MRL 9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Успешно продемонстрирована возможность мелкосерийного производства, подготовлена база для полномасштабного производства</a:t>
                      </a: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>
                          <a:effectLst/>
                        </a:rPr>
                        <a:t>Мелкосерийное производство. Успешно продемонстрирована возможность мелкосерийного производства, подготовлена база для полномасштабного производства. Обоснована стоимостная модель </a:t>
                      </a:r>
                      <a:r>
                        <a:rPr lang="ru-RU" sz="1750" b="1" dirty="0" err="1">
                          <a:effectLst/>
                        </a:rPr>
                        <a:t>полносерийного</a:t>
                      </a:r>
                      <a:r>
                        <a:rPr lang="ru-RU" sz="1750" b="1" dirty="0">
                          <a:effectLst/>
                        </a:rPr>
                        <a:t> производства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224930534"/>
                  </a:ext>
                </a:extLst>
              </a:tr>
              <a:tr h="382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MRL 10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Налажено полномасштабное производство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b="1" dirty="0" err="1">
                          <a:effectLst/>
                        </a:rPr>
                        <a:t>Полносерийное</a:t>
                      </a:r>
                      <a:r>
                        <a:rPr lang="ru-RU" sz="1750" b="1" dirty="0">
                          <a:effectLst/>
                        </a:rPr>
                        <a:t> производство. Налажено полномасштабное производство с участием субподрядчиков. Использование бережливого производства и систем менеджмента качества (СМК)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5" marR="28705" marT="0" marB="0"/>
                </a:tc>
                <a:extLst>
                  <a:ext uri="{0D108BD9-81ED-4DB2-BD59-A6C34878D82A}">
                    <a16:rowId xmlns:a16="http://schemas.microsoft.com/office/drawing/2014/main" val="2780659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864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24907"/>
              </p:ext>
            </p:extLst>
          </p:nvPr>
        </p:nvGraphicFramePr>
        <p:xfrm>
          <a:off x="429659" y="1325563"/>
          <a:ext cx="11446524" cy="525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5560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7160964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СRL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38336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Определено наличие потребности рынка по литературным источникам: тренды, обзоры, конференции, динамика патентования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Определен потенциальный заказчик/ наличие потребности рынка: тренды, обзоры, конференции, динамика патентования. Определены основные показатели качества. Проведено рецензирование внешними экспертами. PAM (</a:t>
                      </a:r>
                      <a:r>
                        <a:rPr lang="ru-RU" sz="1800" b="1" dirty="0" err="1">
                          <a:effectLst/>
                        </a:rPr>
                        <a:t>Potential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Available</a:t>
                      </a:r>
                      <a:r>
                        <a:rPr lang="ru-RU" sz="1800" b="1" dirty="0">
                          <a:effectLst/>
                        </a:rPr>
                        <a:t> Market) – потенциальный объём рынка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930367265"/>
                  </a:ext>
                </a:extLst>
              </a:tr>
              <a:tr h="8339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Определены и оценены целевые потребительские сегменты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Исходя из проблем заказчика, определены целевые потребительские сегменты, в том числе междисциплинарные, и оценен их объем. Определены ключевые компетенции, определяющие ключевые преимущества. Проведено сравнение по критическим параметрам и экономическим оценкам с конкурентами с учетом динамики рынка. Проведен анализ обзоров рынка, итогов конференций. Получена обратная связь от потенциальных потребителей, в том числе комфортные письма. Определена целесообразность выполнения проекта. Оценен TAM (Total </a:t>
                      </a:r>
                      <a:r>
                        <a:rPr lang="ru-RU" sz="1800" b="1" dirty="0" err="1">
                          <a:effectLst/>
                        </a:rPr>
                        <a:t>Addressable</a:t>
                      </a:r>
                      <a:r>
                        <a:rPr lang="ru-RU" sz="1800" b="1" dirty="0">
                          <a:effectLst/>
                        </a:rPr>
                        <a:t> Market) – общий объём целевого рынка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237621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018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164436"/>
              </p:ext>
            </p:extLst>
          </p:nvPr>
        </p:nvGraphicFramePr>
        <p:xfrm>
          <a:off x="429659" y="1325563"/>
          <a:ext cx="11446524" cy="5243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7788925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СRL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8983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Проведены конкурентный анализ, анализ поставщиков, уточнены характеристики продукта, способы монетизации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Проведены конкурентный анализ, анализ поставщиков, уточнены характеристики продукта, способы монетизации. Разработана продуктовая стратегия. Заказчик далее рецензирует предложенное решение Количественные экономические преимущества для потребителя. Определен облик конкурента. Проведены мероприятия по </a:t>
                      </a:r>
                      <a:r>
                        <a:rPr lang="ru-RU" sz="1800" b="1" dirty="0" err="1">
                          <a:effectLst/>
                        </a:rPr>
                        <a:t>customer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development</a:t>
                      </a:r>
                      <a:r>
                        <a:rPr lang="ru-RU" sz="1800" b="1" dirty="0">
                          <a:effectLst/>
                        </a:rPr>
                        <a:t>. Уточнена ниша продукта и уточнена доля рынка по сегментам, включая глобальный рынок. Рассмотрены варианты и определены "за" и "против"" Определено наличие на рынке компонентов и материалов. Сделана оценка стоимости владения. Подготовлены материалы в формате представления инвестору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3153205413"/>
                  </a:ext>
                </a:extLst>
              </a:tr>
              <a:tr h="6408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Уточнены конкуренты, поставщики, модели ценообразования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Уточнены конкуренты по секторам, Оценен SAM (</a:t>
                      </a:r>
                      <a:r>
                        <a:rPr lang="ru-RU" sz="1800" b="1" dirty="0" err="1">
                          <a:effectLst/>
                        </a:rPr>
                        <a:t>Served</a:t>
                      </a:r>
                      <a:r>
                        <a:rPr lang="ru-RU" sz="1800" b="1" dirty="0">
                          <a:effectLst/>
                        </a:rPr>
                        <a:t>/</a:t>
                      </a:r>
                      <a:r>
                        <a:rPr lang="ru-RU" sz="1800" b="1" dirty="0" err="1">
                          <a:effectLst/>
                        </a:rPr>
                        <a:t>Serviceable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>
                          <a:effectLst/>
                        </a:rPr>
                        <a:t>Available</a:t>
                      </a:r>
                      <a:r>
                        <a:rPr lang="ru-RU" sz="1800" b="1" dirty="0">
                          <a:effectLst/>
                        </a:rPr>
                        <a:t> Market) – доступный объём рынка; Уточнены соответственно характеристики продукта, проведена адаптация модели ценообразования. Продуктовая стратегия защищена на уровне компании. Определены инвесторы и их области инвестирования для контакта на следующем уровне TRL. Определены поставщики критических компонентов, с которыми нужно заключить эксклюзивные соглашения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609623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350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822022"/>
              </p:ext>
            </p:extLst>
          </p:nvPr>
        </p:nvGraphicFramePr>
        <p:xfrm>
          <a:off x="224009" y="1631092"/>
          <a:ext cx="11743981" cy="3791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254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7968727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>
                          <a:effectLst/>
                        </a:rPr>
                        <a:t>Уровень СRL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>
                          <a:effectLst/>
                        </a:rPr>
                        <a:t>Критерии оценки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41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Уточнена ценовая политика, выбраны канал продаж, приоритетные поставщики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По результатам тестирования экспериментального образца обновлена модель цены и уточнена ценовая политика. Выбраны канал продаж, приоритетные поставщики, диверсифицированы каналы поставок компонентов/материалов. Подготовлены ресурсы для работы с идентифицированными инвесторами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317640145"/>
                  </a:ext>
                </a:extLst>
              </a:tr>
              <a:tr h="41887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Уточненные спецификации продукта по каждому целевому сегменту, уточненная бизнес-модель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По итогам TRL 5 уточнены спецификации продукта по каждому целевому сегменту, уточнена бизнес-модель. Разработаны спецификации для каждого потребительского сегмента. Подготовлены ресурсы для работы с ключевыми лицами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65666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024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E639CB-3A6E-4EB2-BC7B-D9A363C1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CRL — методика определения уровня рыночной готовности и коммерциализации (</a:t>
            </a:r>
            <a:r>
              <a:rPr lang="ru-RU" sz="3200" b="1" dirty="0" err="1">
                <a:solidFill>
                  <a:srgbClr val="0070C0"/>
                </a:solidFill>
              </a:rPr>
              <a:t>Commercialization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Readiness</a:t>
            </a:r>
            <a:r>
              <a:rPr lang="ru-RU" sz="3200" b="1" dirty="0">
                <a:solidFill>
                  <a:srgbClr val="0070C0"/>
                </a:solidFill>
              </a:rPr>
              <a:t> Level)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A907A7-C3B9-4965-947B-E52CBDF17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400263"/>
              </p:ext>
            </p:extLst>
          </p:nvPr>
        </p:nvGraphicFramePr>
        <p:xfrm>
          <a:off x="429659" y="1325563"/>
          <a:ext cx="11446524" cy="5238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4042">
                  <a:extLst>
                    <a:ext uri="{9D8B030D-6E8A-4147-A177-3AD203B41FA5}">
                      <a16:colId xmlns:a16="http://schemas.microsoft.com/office/drawing/2014/main" val="4149312892"/>
                    </a:ext>
                  </a:extLst>
                </a:gridCol>
                <a:gridCol w="8152482">
                  <a:extLst>
                    <a:ext uri="{9D8B030D-6E8A-4147-A177-3AD203B41FA5}">
                      <a16:colId xmlns:a16="http://schemas.microsoft.com/office/drawing/2014/main" val="3948456207"/>
                    </a:ext>
                  </a:extLst>
                </a:gridCol>
              </a:tblGrid>
              <a:tr h="100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Уровень СRL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Критерии оценки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513544195"/>
                  </a:ext>
                </a:extLst>
              </a:tr>
              <a:tr h="8983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Предварительный вывод на рынок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Уточнены конкурирующие продукты на международном рынке и уточнены критические преимущества ПО. Определены бизнес схемы и основные условия сотрудничества. Разработана ценовая политика. Подготовлен финансовый план, включая финансовые показатели проекта. Оценен SOM (</a:t>
                      </a:r>
                      <a:r>
                        <a:rPr lang="ru-RU" sz="1800" b="1" dirty="0" err="1">
                          <a:effectLst/>
                        </a:rPr>
                        <a:t>Serviceable</a:t>
                      </a:r>
                      <a:r>
                        <a:rPr lang="ru-RU" sz="1800" b="1" dirty="0">
                          <a:effectLst/>
                        </a:rPr>
                        <a:t> &amp; </a:t>
                      </a:r>
                      <a:r>
                        <a:rPr lang="ru-RU" sz="1800" b="1" dirty="0" err="1">
                          <a:effectLst/>
                        </a:rPr>
                        <a:t>Obtainable</a:t>
                      </a:r>
                      <a:r>
                        <a:rPr lang="ru-RU" sz="1800" b="1" dirty="0">
                          <a:effectLst/>
                        </a:rPr>
                        <a:t> Market) – реально достижимый объём рынка. Осуществлен предварительный вывод на рынок. Проведено тестирование и подтверждение гипотезы о каналах продаж. Выпущены прайс-листы. Подготовлен плана маркетинга. Получены письменные подтверждения заинтересованности от партнера/потенциальных потребителей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161127177"/>
                  </a:ext>
                </a:extLst>
              </a:tr>
              <a:tr h="4477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Отработка замечаний заказчиков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Проведены пробные продажи в соответствии с маркетинговой стратегией. Отработаны замечания заказчиков по результатам предварительных продаж. Получена обратная связь от пользователей по конкурентным преимуществам. Зафиксированы бизнес-модели продаж. Организована система продаж и сервиса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2782971643"/>
                  </a:ext>
                </a:extLst>
              </a:tr>
              <a:tr h="2546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CRL 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Вывод на рынок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Вывод продукции на рынок. Совершенствование маркетинговой стратегии. Подготовка требований к новой версии продукта. Внедрена система управления качеством (например, ISO 9000)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429" marR="20429" marT="0" marB="0"/>
                </a:tc>
                <a:extLst>
                  <a:ext uri="{0D108BD9-81ED-4DB2-BD59-A6C34878D82A}">
                    <a16:rowId xmlns:a16="http://schemas.microsoft.com/office/drawing/2014/main" val="19983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7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CAF1E-BA2A-464E-949C-51CEDAB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2" y="-3883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Кривая технологической зрелости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1F7C0-81B0-4101-A39E-BF6C4CA25F3C}"/>
              </a:ext>
            </a:extLst>
          </p:cNvPr>
          <p:cNvSpPr txBox="1"/>
          <p:nvPr/>
        </p:nvSpPr>
        <p:spPr>
          <a:xfrm>
            <a:off x="428279" y="1286733"/>
            <a:ext cx="5333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err="1">
                <a:solidFill>
                  <a:srgbClr val="C00000"/>
                </a:solidFill>
                <a:effectLst/>
              </a:rPr>
              <a:t>Нype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cycle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>
                <a:solidFill>
                  <a:srgbClr val="111111"/>
                </a:solidFill>
                <a:effectLst/>
              </a:rPr>
              <a:t>— кривая зрелости технологии, графически представляющую стадии, через которые проходит технологическое новшество в ходе своего </a:t>
            </a:r>
            <a:r>
              <a:rPr lang="ru-RU" b="1" dirty="0">
                <a:solidFill>
                  <a:srgbClr val="111111"/>
                </a:solidFill>
              </a:rPr>
              <a:t>становления (Gartner, 1995 </a:t>
            </a:r>
            <a:r>
              <a:rPr lang="ru-RU" b="1" i="0" dirty="0">
                <a:solidFill>
                  <a:srgbClr val="111111"/>
                </a:solidFill>
                <a:effectLst/>
              </a:rPr>
              <a:t>г.)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89A42F-CF7C-4415-B3E3-C8C715CA0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7" y="3032799"/>
            <a:ext cx="5390920" cy="304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26F34-1567-4398-B08F-E0C8794498C1}"/>
              </a:ext>
            </a:extLst>
          </p:cNvPr>
          <p:cNvSpPr txBox="1"/>
          <p:nvPr/>
        </p:nvSpPr>
        <p:spPr>
          <a:xfrm>
            <a:off x="5761823" y="1059055"/>
            <a:ext cx="61804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Запуск технологии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первая фаза цикла: технологический прорыв, запуск проекта внедрения, который обещает желанные цели и решение многих проблем (хорошо если не всех)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Пик завышенных ожиданий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общественный ажиотаж приводит к чрезмерному энтузиазму и нереалистичным ожиданиям. Успешное применение технологии возможно, но обычно неудач больше, чем успехов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Нижняя точка разочарования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технология не в состоянии соответствовать ожиданиям и быстро гасит энтузиазм. Начинают появляться разные «уважительные» причины, которые препятствуют ходу проекта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Склон просвещения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—встречи, пересмотры некоторых идей или задач, корректировки хода проекта, иногда многие задачи, которые казались важными и нужными в начале, отметаются, но появляются смежные задачи, которые обнаруживаются в ходе проекта и решение которых даст  больше преимущества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600" i="0" dirty="0">
                <a:solidFill>
                  <a:srgbClr val="111111"/>
                </a:solidFill>
                <a:effectLst/>
              </a:rPr>
              <a:t>«</a:t>
            </a:r>
            <a:r>
              <a:rPr lang="ru-RU" sz="1600" b="1" i="0" dirty="0">
                <a:solidFill>
                  <a:srgbClr val="111111"/>
                </a:solidFill>
                <a:effectLst/>
              </a:rPr>
              <a:t>Плато производительности</a:t>
            </a:r>
            <a:r>
              <a:rPr lang="ru-RU" sz="1600" i="0" dirty="0">
                <a:solidFill>
                  <a:srgbClr val="111111"/>
                </a:solidFill>
                <a:effectLst/>
              </a:rPr>
              <a:t>» — преимущества технологии становятся очевидными и признаются всеми. Технология стабильна и эволюционирует во второе и третье поколение. Окончательная высота плато зависит от того, насколько широко технология применяется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79799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CAF1E-BA2A-464E-949C-51CEDABB3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Кривая технологической зрелости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E4DEA-DCB1-4F2D-B6E5-326365A2CC1E}"/>
              </a:ext>
            </a:extLst>
          </p:cNvPr>
          <p:cNvSpPr txBox="1"/>
          <p:nvPr/>
        </p:nvSpPr>
        <p:spPr>
          <a:xfrm>
            <a:off x="393852" y="2747481"/>
            <a:ext cx="72738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u="none" strike="noStrike" baseline="0" dirty="0"/>
              <a:t>Уровень зрелости технологии (значимость) отражает нормализованную упоминаемость технологии в данный период времени в публикациях соответствующего типа (научные статьи, патенты, рыночная аналитика)</a:t>
            </a:r>
          </a:p>
          <a:p>
            <a:pPr algn="l"/>
            <a:r>
              <a:rPr lang="ru-RU" sz="1600" b="1" i="0" u="none" strike="noStrike" baseline="0" dirty="0"/>
              <a:t>С учетом интенсивности исследований и разработок выделены четыре этапа:</a:t>
            </a:r>
          </a:p>
          <a:p>
            <a:pPr algn="l"/>
            <a:endParaRPr lang="ru-RU" sz="1600" b="1" i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u="none" strike="noStrike" baseline="0" dirty="0"/>
              <a:t>I этап – зарождение технологии (высокая публикационная активность)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u="none" strike="noStrike" baseline="0" dirty="0"/>
              <a:t>II этап – расцвет технологии (рост патентования и объема рыночной аналитики)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u="none" strike="noStrike" baseline="0" dirty="0"/>
              <a:t>III этап – зрелость технологии (преобладание рыночной аналитики)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i="0" u="none" strike="noStrike" baseline="0" dirty="0"/>
              <a:t>IV этап – плато (снижение числа публикаций и патентов, отсутствие изменений или небольшой спад в рыночной аналитике)</a:t>
            </a:r>
            <a:endParaRPr lang="ru-RU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1F7C0-81B0-4101-A39E-BF6C4CA25F3C}"/>
              </a:ext>
            </a:extLst>
          </p:cNvPr>
          <p:cNvSpPr txBox="1"/>
          <p:nvPr/>
        </p:nvSpPr>
        <p:spPr>
          <a:xfrm>
            <a:off x="393852" y="1057822"/>
            <a:ext cx="11151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i="0" u="none" strike="noStrike" baseline="0" dirty="0">
                <a:latin typeface="Rubik-Light"/>
              </a:rPr>
              <a:t>Кривая технологической зрелости – это наглядная форма представления различия групп технологий, относящихся к высокотехнологичному направлению, по стадиям жизненного цикла и уровню готовности к широкому внедрению. Расположение технологий на кривой определено с учетом результатов</a:t>
            </a:r>
          </a:p>
          <a:p>
            <a:pPr algn="l"/>
            <a:r>
              <a:rPr lang="ru-RU" sz="1800" b="1" i="0" u="none" strike="noStrike" baseline="0" dirty="0">
                <a:latin typeface="Rubik-Light"/>
              </a:rPr>
              <a:t>интеллектуального анализа больших данных, индикаторов публикационной и патентной активности, рыночной аналитики, а также экспертных оценок (НИУ ВШЭ, 2022)</a:t>
            </a:r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A20677-D39B-4E93-9129-5944FD2F3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796" y="2329774"/>
            <a:ext cx="3816881" cy="3384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3FABDF-627C-491E-8D7E-97D134A24ADA}"/>
              </a:ext>
            </a:extLst>
          </p:cNvPr>
          <p:cNvSpPr txBox="1"/>
          <p:nvPr/>
        </p:nvSpPr>
        <p:spPr>
          <a:xfrm>
            <a:off x="1068636" y="5800178"/>
            <a:ext cx="11005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Заимствование : </a:t>
            </a:r>
            <a:r>
              <a:rPr lang="ru-RU" sz="1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Несветайлов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А. Жизненный цикл научного направления и интенсификация фундаментальных исследований // </a:t>
            </a:r>
            <a:r>
              <a:rPr lang="ru-RU" sz="1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Вестн</a:t>
            </a:r>
            <a:r>
              <a:rPr lang="ru-RU" sz="1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АН СССР. 1987. № 4. с. 68–74.</a:t>
            </a:r>
            <a:endParaRPr lang="ru-RU" sz="18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89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288AF-A163-4AA2-9D63-D4B24126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62" y="0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rgbClr val="0070C0"/>
                </a:solidFill>
              </a:rPr>
              <a:t>Сравнительный</a:t>
            </a:r>
            <a:r>
              <a:rPr lang="ru-RU" dirty="0"/>
              <a:t> </a:t>
            </a:r>
            <a:r>
              <a:rPr lang="ru-RU" sz="3200" b="1" dirty="0">
                <a:solidFill>
                  <a:srgbClr val="0070C0"/>
                </a:solidFill>
              </a:rPr>
              <a:t>анализ оценок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FC90D8-2FFC-4C51-B446-F0DF6CFCE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664107"/>
              </p:ext>
            </p:extLst>
          </p:nvPr>
        </p:nvGraphicFramePr>
        <p:xfrm>
          <a:off x="528810" y="1079653"/>
          <a:ext cx="6252588" cy="547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AF9E7E-1CA8-4635-B1C5-3FCF230C0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550" y="1432193"/>
            <a:ext cx="5311450" cy="44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650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20F76-B817-47EC-A2A9-E4287718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5" y="0"/>
            <a:ext cx="11419019" cy="1325563"/>
          </a:xfrm>
        </p:spPr>
        <p:txBody>
          <a:bodyPr/>
          <a:lstStyle/>
          <a:p>
            <a:r>
              <a:rPr lang="ru-RU" sz="3200" b="1" dirty="0" err="1">
                <a:solidFill>
                  <a:srgbClr val="0070C0"/>
                </a:solidFill>
              </a:rPr>
              <a:t>Субтехнологии</a:t>
            </a:r>
            <a:r>
              <a:rPr lang="ru-RU" sz="3200" b="1" dirty="0">
                <a:solidFill>
                  <a:srgbClr val="0070C0"/>
                </a:solidFill>
              </a:rPr>
              <a:t> сквозной цифровой технологии Большие </a:t>
            </a:r>
            <a:r>
              <a:rPr lang="ru-RU" sz="3600" b="1" dirty="0">
                <a:solidFill>
                  <a:srgbClr val="0070C0"/>
                </a:solidFill>
              </a:rPr>
              <a:t>данные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3B90884-60EB-4E8E-82EC-2C6C5A72696D}"/>
              </a:ext>
            </a:extLst>
          </p:cNvPr>
          <p:cNvGraphicFramePr>
            <a:graphicFrameLocks noGrp="1"/>
          </p:cNvGraphicFramePr>
          <p:nvPr/>
        </p:nvGraphicFramePr>
        <p:xfrm>
          <a:off x="299645" y="1325563"/>
          <a:ext cx="11576921" cy="5372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3858">
                  <a:extLst>
                    <a:ext uri="{9D8B030D-6E8A-4147-A177-3AD203B41FA5}">
                      <a16:colId xmlns:a16="http://schemas.microsoft.com/office/drawing/2014/main" val="1810573290"/>
                    </a:ext>
                  </a:extLst>
                </a:gridCol>
                <a:gridCol w="4742484">
                  <a:extLst>
                    <a:ext uri="{9D8B030D-6E8A-4147-A177-3AD203B41FA5}">
                      <a16:colId xmlns:a16="http://schemas.microsoft.com/office/drawing/2014/main" val="467862733"/>
                    </a:ext>
                  </a:extLst>
                </a:gridCol>
                <a:gridCol w="3210579">
                  <a:extLst>
                    <a:ext uri="{9D8B030D-6E8A-4147-A177-3AD203B41FA5}">
                      <a16:colId xmlns:a16="http://schemas.microsoft.com/office/drawing/2014/main" val="420771972"/>
                    </a:ext>
                  </a:extLst>
                </a:gridCol>
              </a:tblGrid>
              <a:tr h="1699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Субтехнологии </a:t>
                      </a:r>
                      <a:r>
                        <a:rPr lang="en-US" sz="1600">
                          <a:effectLst/>
                        </a:rPr>
                        <a:t>Big Data </a:t>
                      </a:r>
                      <a:r>
                        <a:rPr lang="ru-RU" sz="1600">
                          <a:effectLst/>
                        </a:rPr>
                        <a:t>/Объем мирового рынка к 2024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Уровень готовности технологии (1-9)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169181"/>
                  </a:ext>
                </a:extLst>
              </a:tr>
              <a:tr h="328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Российские разработки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Зарубежные разработки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3637024637"/>
                  </a:ext>
                </a:extLst>
              </a:tr>
              <a:tr h="10616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сбора данных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$1,1 трлн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Nexign</a:t>
                      </a:r>
                      <a:r>
                        <a:rPr lang="ru-RU" sz="1600" b="1" dirty="0">
                          <a:effectLst/>
                        </a:rPr>
                        <a:t>, «Орбита», </a:t>
                      </a:r>
                      <a:r>
                        <a:rPr lang="ru-RU" sz="1600" b="1" dirty="0" err="1">
                          <a:effectLst/>
                        </a:rPr>
                        <a:t>Mail.Ru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Group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NVision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Group</a:t>
                      </a:r>
                      <a:r>
                        <a:rPr lang="ru-RU" sz="1600" b="1" dirty="0">
                          <a:effectLst/>
                        </a:rPr>
                        <a:t> («дочка» МТС), «Протей», </a:t>
                      </a:r>
                      <a:r>
                        <a:rPr lang="ru-RU" sz="1600" b="1" dirty="0" err="1">
                          <a:effectLst/>
                        </a:rPr>
                        <a:t>CoreClass</a:t>
                      </a:r>
                      <a:r>
                        <a:rPr lang="ru-RU" sz="1600" b="1" dirty="0">
                          <a:effectLst/>
                        </a:rPr>
                        <a:t> «</a:t>
                      </a:r>
                      <a:r>
                        <a:rPr lang="ru-RU" sz="1600" b="1" dirty="0" err="1">
                          <a:effectLst/>
                        </a:rPr>
                        <a:t>ИскраУралТел</a:t>
                      </a:r>
                      <a:r>
                        <a:rPr lang="ru-RU" sz="1600" b="1" dirty="0">
                          <a:effectLst/>
                        </a:rPr>
                        <a:t>» и АО ГЛОНАСС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Cisco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Nokia</a:t>
                      </a:r>
                      <a:r>
                        <a:rPr lang="ru-RU" sz="1600" b="1" dirty="0">
                          <a:effectLst/>
                        </a:rPr>
                        <a:t> и IBM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1646988178"/>
                  </a:ext>
                </a:extLst>
              </a:tr>
              <a:tr h="10954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хранения данных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$15,7 млрд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Yadro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Radix</a:t>
                      </a:r>
                      <a:r>
                        <a:rPr lang="ru-RU" sz="1600" b="1" dirty="0">
                          <a:effectLst/>
                        </a:rPr>
                        <a:t>, «Р-Хранилище», </a:t>
                      </a:r>
                      <a:r>
                        <a:rPr lang="ru-RU" sz="1600" b="1" dirty="0" err="1">
                          <a:effectLst/>
                        </a:rPr>
                        <a:t>Yandex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Object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Storage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Tarantool</a:t>
                      </a:r>
                      <a:r>
                        <a:rPr lang="ru-RU" sz="1600" b="1" dirty="0">
                          <a:effectLst/>
                        </a:rPr>
                        <a:t>, </a:t>
                      </a:r>
                      <a:r>
                        <a:rPr lang="ru-RU" sz="1600" b="1" dirty="0" err="1">
                          <a:effectLst/>
                        </a:rPr>
                        <a:t>Click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House</a:t>
                      </a:r>
                      <a:r>
                        <a:rPr lang="ru-RU" sz="1600" b="1" dirty="0">
                          <a:effectLst/>
                        </a:rPr>
                        <a:t>, «Сбербанк-Технологии», «Ростелеком» и «МегаФон»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VMware </a:t>
                      </a:r>
                      <a:r>
                        <a:rPr lang="en-US" sz="1600" b="1" dirty="0" err="1">
                          <a:effectLst/>
                        </a:rPr>
                        <a:t>vSAN</a:t>
                      </a:r>
                      <a:r>
                        <a:rPr lang="en-US" sz="1600" b="1" dirty="0">
                          <a:effectLst/>
                        </a:rPr>
                        <a:t>, Dell </a:t>
                      </a:r>
                      <a:r>
                        <a:rPr lang="en-US" sz="1600" b="1" dirty="0" err="1">
                          <a:effectLst/>
                        </a:rPr>
                        <a:t>ScaleIO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NetApp </a:t>
                      </a:r>
                      <a:r>
                        <a:rPr lang="en-US" sz="1600" b="1" dirty="0" err="1">
                          <a:effectLst/>
                        </a:rPr>
                        <a:t>Ontap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2512831309"/>
                  </a:ext>
                </a:extLst>
              </a:tr>
              <a:tr h="9274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обработки и управления данными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$33,5 млрд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Abbyy</a:t>
                      </a:r>
                      <a:r>
                        <a:rPr lang="ru-RU" sz="1600" b="1" dirty="0">
                          <a:effectLst/>
                        </a:rPr>
                        <a:t>, «Центр речевых технологий», Сбербанк, «Вега», «Газпром», «Яндекс» и </a:t>
                      </a:r>
                      <a:r>
                        <a:rPr lang="ru-RU" sz="1600" b="1" dirty="0" err="1">
                          <a:effectLst/>
                        </a:rPr>
                        <a:t>Mail.Ru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Group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Google, Facebook, Microsoft, Apple, Amazon, Alibaba, Baidu, Tencent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IBM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1510418787"/>
                  </a:ext>
                </a:extLst>
              </a:tr>
              <a:tr h="6264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</a:rPr>
                        <a:t>Субтехнология</a:t>
                      </a:r>
                      <a:r>
                        <a:rPr lang="ru-RU" sz="2000" dirty="0">
                          <a:effectLst/>
                        </a:rPr>
                        <a:t> вывода данных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$1,5 млрд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Prognoz</a:t>
                      </a:r>
                      <a:r>
                        <a:rPr lang="en-US" sz="1600" b="1" dirty="0">
                          <a:effectLst/>
                        </a:rPr>
                        <a:t> Platform, </a:t>
                      </a:r>
                      <a:r>
                        <a:rPr lang="en-US" sz="1600" b="1" dirty="0" err="1">
                          <a:effectLst/>
                        </a:rPr>
                        <a:t>Polymatica</a:t>
                      </a:r>
                      <a:r>
                        <a:rPr lang="en-US" sz="1600" b="1" dirty="0">
                          <a:effectLst/>
                        </a:rPr>
                        <a:t>, </a:t>
                      </a:r>
                      <a:r>
                        <a:rPr lang="en-US" sz="1600" b="1" dirty="0" err="1">
                          <a:effectLst/>
                        </a:rPr>
                        <a:t>Visioly</a:t>
                      </a:r>
                      <a:r>
                        <a:rPr lang="en-US" sz="1600" b="1" dirty="0">
                          <a:effectLst/>
                        </a:rPr>
                        <a:t>, Alpha BI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</a:t>
                      </a:r>
                      <a:r>
                        <a:rPr lang="en-US" sz="1600" b="1" dirty="0" err="1">
                          <a:effectLst/>
                        </a:rPr>
                        <a:t>CoreClass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</a:rPr>
                        <a:t>MS Power BI, Tableau, Qlik </a:t>
                      </a:r>
                      <a:r>
                        <a:rPr lang="ru-RU" sz="1600" b="1" dirty="0">
                          <a:effectLst/>
                        </a:rPr>
                        <a:t>и</a:t>
                      </a:r>
                      <a:r>
                        <a:rPr lang="en-US" sz="1600" b="1" dirty="0">
                          <a:effectLst/>
                        </a:rPr>
                        <a:t> SAP BI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22" marR="61422" marT="0" marB="0"/>
                </a:tc>
                <a:extLst>
                  <a:ext uri="{0D108BD9-81ED-4DB2-BD59-A6C34878D82A}">
                    <a16:rowId xmlns:a16="http://schemas.microsoft.com/office/drawing/2014/main" val="2410892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1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EAC74C-DDFD-418B-AB71-04FE5AA0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512" y="2566493"/>
            <a:ext cx="6745961" cy="34634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22" y="87851"/>
            <a:ext cx="11380381" cy="1325563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</a:rPr>
              <a:t>Мировой рынок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0070C0"/>
                </a:solidFill>
              </a:rPr>
              <a:t>больших данных: география и инвестиции по  отраслям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D3083-8967-43BC-8691-5C755275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8" y="959064"/>
            <a:ext cx="6064007" cy="3214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C67992-4F73-4194-8B7F-EFC242A5A89F}"/>
              </a:ext>
            </a:extLst>
          </p:cNvPr>
          <p:cNvSpPr txBox="1"/>
          <p:nvPr/>
        </p:nvSpPr>
        <p:spPr>
          <a:xfrm>
            <a:off x="5451512" y="2866815"/>
            <a:ext cx="12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$ </a:t>
            </a:r>
            <a:r>
              <a:rPr lang="ru-RU" b="1" i="0" dirty="0">
                <a:solidFill>
                  <a:srgbClr val="002060"/>
                </a:solidFill>
                <a:effectLst/>
                <a:latin typeface="gotham"/>
              </a:rPr>
              <a:t>100 млрд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E1D0C-7608-4A92-A55F-75224DD3013A}"/>
              </a:ext>
            </a:extLst>
          </p:cNvPr>
          <p:cNvSpPr txBox="1"/>
          <p:nvPr/>
        </p:nvSpPr>
        <p:spPr>
          <a:xfrm>
            <a:off x="2219099" y="4161436"/>
            <a:ext cx="12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$ </a:t>
            </a:r>
            <a:r>
              <a:rPr lang="ru-RU" b="1" i="0" dirty="0">
                <a:solidFill>
                  <a:srgbClr val="002060"/>
                </a:solidFill>
                <a:effectLst/>
                <a:latin typeface="gotham"/>
              </a:rPr>
              <a:t>9,6 млрд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4D3B59-5445-4669-864C-F3D06437971E}"/>
              </a:ext>
            </a:extLst>
          </p:cNvPr>
          <p:cNvSpPr txBox="1"/>
          <p:nvPr/>
        </p:nvSpPr>
        <p:spPr>
          <a:xfrm>
            <a:off x="405809" y="3644947"/>
            <a:ext cx="12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$ </a:t>
            </a:r>
            <a:r>
              <a:rPr lang="ru-RU" b="1" i="0" dirty="0">
                <a:solidFill>
                  <a:srgbClr val="002060"/>
                </a:solidFill>
                <a:effectLst/>
                <a:latin typeface="gotham"/>
              </a:rPr>
              <a:t>9,</a:t>
            </a:r>
            <a:r>
              <a:rPr lang="en-US" b="1" i="0" dirty="0">
                <a:solidFill>
                  <a:srgbClr val="002060"/>
                </a:solidFill>
                <a:effectLst/>
                <a:latin typeface="gotham"/>
              </a:rPr>
              <a:t>2</a:t>
            </a:r>
            <a:r>
              <a:rPr lang="ru-RU" b="1" i="0" dirty="0">
                <a:solidFill>
                  <a:srgbClr val="002060"/>
                </a:solidFill>
                <a:effectLst/>
                <a:latin typeface="gotham"/>
              </a:rPr>
              <a:t> млрд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A4500-FAFE-4BE0-A302-0136CE22992F}"/>
              </a:ext>
            </a:extLst>
          </p:cNvPr>
          <p:cNvSpPr txBox="1"/>
          <p:nvPr/>
        </p:nvSpPr>
        <p:spPr>
          <a:xfrm>
            <a:off x="766103" y="5467178"/>
            <a:ext cx="360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Источник: </a:t>
            </a:r>
            <a:r>
              <a:rPr lang="en-US" b="1" i="0" dirty="0">
                <a:solidFill>
                  <a:srgbClr val="002060"/>
                </a:solidFill>
                <a:effectLst/>
                <a:latin typeface="gotham"/>
              </a:rPr>
              <a:t> </a:t>
            </a:r>
            <a:r>
              <a:rPr lang="en-US" b="1" i="0" u="none" strike="noStrike" dirty="0">
                <a:solidFill>
                  <a:srgbClr val="002060"/>
                </a:solidFill>
                <a:effectLst/>
                <a:latin typeface="gotha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https://www.idc.com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7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58223-E6A4-4B1F-8B80-AEADD7C6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22" y="87851"/>
            <a:ext cx="11380381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Драйверы рынка больших данных и бизнес-аналитики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A4500-FAFE-4BE0-A302-0136CE22992F}"/>
              </a:ext>
            </a:extLst>
          </p:cNvPr>
          <p:cNvSpPr txBox="1"/>
          <p:nvPr/>
        </p:nvSpPr>
        <p:spPr>
          <a:xfrm>
            <a:off x="384222" y="4893498"/>
            <a:ext cx="114699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>
                <a:solidFill>
                  <a:srgbClr val="0070C0"/>
                </a:solidFill>
              </a:rPr>
              <a:t>Наибольший рост рынка в будущем обеспечат направления:</a:t>
            </a:r>
          </a:p>
          <a:p>
            <a:pPr marL="1257300" lvl="2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розничная торговля (15,2% CAGR)</a:t>
            </a:r>
          </a:p>
          <a:p>
            <a:pPr marL="1257300" lvl="2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/>
              <a:t>операции с ценными бумагами и инвестиционные услуги (15,3% CAGR)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E5DAA-C3B7-4D4F-BAB0-5A125F1BEB9F}"/>
              </a:ext>
            </a:extLst>
          </p:cNvPr>
          <p:cNvSpPr txBox="1"/>
          <p:nvPr/>
        </p:nvSpPr>
        <p:spPr>
          <a:xfrm>
            <a:off x="567799" y="1405652"/>
            <a:ext cx="107465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ru-RU" sz="2400" b="1" i="0" dirty="0">
                <a:solidFill>
                  <a:srgbClr val="0070C0"/>
                </a:solidFill>
                <a:effectLst/>
              </a:rPr>
              <a:t>5 отраслей, на которые</a:t>
            </a:r>
            <a:r>
              <a:rPr lang="en-US" sz="2400" b="1" i="0" dirty="0">
                <a:solidFill>
                  <a:srgbClr val="0070C0"/>
                </a:solidFill>
                <a:effectLst/>
              </a:rPr>
              <a:t> </a:t>
            </a:r>
            <a:r>
              <a:rPr lang="ru-RU" sz="2400" b="1" i="0" dirty="0">
                <a:solidFill>
                  <a:srgbClr val="0070C0"/>
                </a:solidFill>
                <a:effectLst/>
              </a:rPr>
              <a:t>приходится около половины инвестиций - </a:t>
            </a:r>
            <a:r>
              <a:rPr lang="en-US" sz="2400" b="1" i="0" dirty="0">
                <a:solidFill>
                  <a:srgbClr val="0070C0"/>
                </a:solidFill>
                <a:effectLst/>
              </a:rPr>
              <a:t>$ </a:t>
            </a:r>
            <a:r>
              <a:rPr lang="ru-RU" sz="2400" b="1" i="0" dirty="0">
                <a:solidFill>
                  <a:srgbClr val="0070C0"/>
                </a:solidFill>
                <a:effectLst/>
              </a:rPr>
              <a:t>91,4 млрд </a:t>
            </a:r>
            <a:r>
              <a:rPr lang="ru-RU" sz="2400" b="1" dirty="0">
                <a:solidFill>
                  <a:srgbClr val="0070C0"/>
                </a:solidFill>
              </a:rPr>
              <a:t>(по оценке IDC):</a:t>
            </a:r>
            <a:endParaRPr lang="en-US" sz="2400" b="1" dirty="0">
              <a:solidFill>
                <a:srgbClr val="0070C0"/>
              </a:solidFill>
            </a:endParaRPr>
          </a:p>
          <a:p>
            <a:pPr lvl="1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банковская сфера</a:t>
            </a:r>
          </a:p>
          <a:p>
            <a:pPr lvl="1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дискретное производство</a:t>
            </a:r>
          </a:p>
          <a:p>
            <a:pPr lvl="1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специализированные услуги</a:t>
            </a:r>
          </a:p>
          <a:p>
            <a:pPr lvl="1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непрерывное производство</a:t>
            </a:r>
          </a:p>
          <a:p>
            <a:pPr lvl="1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dirty="0">
                <a:effectLst/>
              </a:rPr>
              <a:t>федеральное/центральное правительство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9411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8055EE-D0EB-4DDE-860C-5328D1C7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Российский рынок больших данных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8A832-D5AB-418C-A5F8-20CEAD20C4F5}"/>
              </a:ext>
            </a:extLst>
          </p:cNvPr>
          <p:cNvSpPr txBox="1"/>
          <p:nvPr/>
        </p:nvSpPr>
        <p:spPr>
          <a:xfrm>
            <a:off x="435597" y="1048563"/>
            <a:ext cx="11598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dirty="0">
                <a:solidFill>
                  <a:srgbClr val="45474E"/>
                </a:solidFill>
                <a:effectLst/>
              </a:rPr>
              <a:t>45 млрд руб. с темпом прироста 12% в течение последних пяти лет (</a:t>
            </a:r>
            <a:r>
              <a:rPr lang="en-US" sz="2000" b="1" i="0" dirty="0">
                <a:solidFill>
                  <a:srgbClr val="45474E"/>
                </a:solidFill>
                <a:effectLst/>
              </a:rPr>
              <a:t>Boston Consulting Group</a:t>
            </a:r>
            <a:r>
              <a:rPr lang="ru-RU" sz="2000" b="1" i="0" dirty="0">
                <a:solidFill>
                  <a:srgbClr val="45474E"/>
                </a:solidFill>
                <a:effectLst/>
              </a:rPr>
              <a:t>, 2019 г.)</a:t>
            </a:r>
            <a:endParaRPr lang="ru-RU" sz="20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874AA4-8680-4017-A8A9-31A045E4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68" y="1660478"/>
            <a:ext cx="5497761" cy="3410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8BAF40-91D3-47F9-B6F7-CDA91790DD46}"/>
              </a:ext>
            </a:extLst>
          </p:cNvPr>
          <p:cNvSpPr txBox="1"/>
          <p:nvPr/>
        </p:nvSpPr>
        <p:spPr>
          <a:xfrm>
            <a:off x="435597" y="5070772"/>
            <a:ext cx="360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0070C0"/>
                </a:solidFill>
                <a:effectLst/>
                <a:latin typeface="gotham"/>
              </a:rPr>
              <a:t>Технологии, используемые среди российских компаний, %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25EA08-DD34-40DC-B90B-F8BB9B44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58" y="3020457"/>
            <a:ext cx="6212281" cy="3434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F15DD4-F9D6-4F0C-B48D-B5AB5097727D}"/>
              </a:ext>
            </a:extLst>
          </p:cNvPr>
          <p:cNvSpPr txBox="1"/>
          <p:nvPr/>
        </p:nvSpPr>
        <p:spPr>
          <a:xfrm>
            <a:off x="8147891" y="2174070"/>
            <a:ext cx="360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i="0">
                <a:solidFill>
                  <a:srgbClr val="0070C0"/>
                </a:solidFill>
                <a:effectLst/>
                <a:latin typeface="gotham"/>
              </a:defRPr>
            </a:lvl1pPr>
          </a:lstStyle>
          <a:p>
            <a:r>
              <a:rPr lang="ru-RU" dirty="0"/>
              <a:t>Индустрии использования больших данных в России, %</a:t>
            </a:r>
          </a:p>
        </p:txBody>
      </p:sp>
    </p:spTree>
    <p:extLst>
      <p:ext uri="{BB962C8B-B14F-4D97-AF65-F5344CB8AC3E}">
        <p14:creationId xmlns:p14="http://schemas.microsoft.com/office/powerpoint/2010/main" val="79173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68055EE-D0EB-4DDE-860C-5328D1C7B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34" y="0"/>
            <a:ext cx="11787131" cy="1325563"/>
          </a:xfrm>
        </p:spPr>
        <p:txBody>
          <a:bodyPr/>
          <a:lstStyle/>
          <a:p>
            <a:r>
              <a:rPr lang="ru-RU" sz="3600" b="1" dirty="0">
                <a:solidFill>
                  <a:srgbClr val="0070C0"/>
                </a:solidFill>
              </a:rPr>
              <a:t>Ключевые технологические тренды больших данных </a:t>
            </a:r>
            <a:r>
              <a:rPr lang="en-US" sz="3600" b="1" dirty="0">
                <a:solidFill>
                  <a:srgbClr val="0070C0"/>
                </a:solidFill>
              </a:rPr>
              <a:t>(Gartner)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C3E6D-152B-4462-B6BC-F5E6513C38AA}"/>
              </a:ext>
            </a:extLst>
          </p:cNvPr>
          <p:cNvSpPr txBox="1"/>
          <p:nvPr/>
        </p:nvSpPr>
        <p:spPr>
          <a:xfrm>
            <a:off x="378244" y="1325563"/>
            <a:ext cx="115089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1. «Расширенная» (дополненная) аналитика (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Augmented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analytics</a:t>
            </a:r>
            <a:r>
              <a:rPr lang="ru-RU" b="1" i="0" dirty="0">
                <a:solidFill>
                  <a:srgbClr val="C00000"/>
                </a:solidFill>
                <a:effectLst/>
              </a:rPr>
              <a:t>)</a:t>
            </a:r>
          </a:p>
          <a:p>
            <a:r>
              <a:rPr lang="ru-RU" b="1" i="0" dirty="0">
                <a:effectLst/>
              </a:rPr>
              <a:t>Совершенствование процесса анализа за счет автоматизации процесса поиска, обработки данных с использованием технологий машинного обучения (Machine Learning, ML) и искусственного интеллекта (</a:t>
            </a:r>
            <a:r>
              <a:rPr lang="ru-RU" b="1" i="0" dirty="0" err="1">
                <a:effectLst/>
              </a:rPr>
              <a:t>Artificial</a:t>
            </a:r>
            <a:r>
              <a:rPr lang="ru-RU" b="1" i="0" dirty="0">
                <a:effectLst/>
              </a:rPr>
              <a:t> Intelligence, AI)</a:t>
            </a:r>
            <a:endParaRPr lang="ru-RU" b="1" dirty="0"/>
          </a:p>
          <a:p>
            <a:endParaRPr lang="ru-RU" b="1" i="0" dirty="0">
              <a:effectLst/>
            </a:endParaRPr>
          </a:p>
          <a:p>
            <a:r>
              <a:rPr lang="en-US" b="1" i="0" dirty="0">
                <a:solidFill>
                  <a:srgbClr val="C00000"/>
                </a:solidFill>
                <a:effectLst/>
              </a:rPr>
              <a:t>2. </a:t>
            </a:r>
            <a:r>
              <a:rPr lang="ru-RU" b="1" i="0" dirty="0">
                <a:solidFill>
                  <a:srgbClr val="C00000"/>
                </a:solidFill>
                <a:effectLst/>
              </a:rPr>
              <a:t>«Расширенное» (дополненное) управление данными (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Augmented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data</a:t>
            </a:r>
            <a:r>
              <a:rPr lang="ru-RU" b="1" i="0" dirty="0">
                <a:solidFill>
                  <a:srgbClr val="C00000"/>
                </a:solidFill>
                <a:effectLst/>
              </a:rPr>
              <a:t> </a:t>
            </a:r>
            <a:r>
              <a:rPr lang="ru-RU" b="1" i="0" dirty="0" err="1">
                <a:solidFill>
                  <a:srgbClr val="C00000"/>
                </a:solidFill>
                <a:effectLst/>
              </a:rPr>
              <a:t>management</a:t>
            </a:r>
            <a:r>
              <a:rPr lang="ru-RU" b="1" i="0" dirty="0">
                <a:solidFill>
                  <a:srgbClr val="C00000"/>
                </a:solidFill>
                <a:effectLst/>
              </a:rPr>
              <a:t>)</a:t>
            </a:r>
          </a:p>
          <a:p>
            <a:r>
              <a:rPr lang="ru-RU" b="1" i="0" dirty="0">
                <a:effectLst/>
              </a:rPr>
              <a:t>Технологии позволяют осуществлять автоматизацию и самонастройку процесса управления корпоративными данными, включая управление метаданными, качеством данных, интеграцию данных и баз данных</a:t>
            </a:r>
          </a:p>
          <a:p>
            <a:endParaRPr lang="ru-RU" b="1" i="0" dirty="0">
              <a:effectLst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. Технологии обработки естественного языка (</a:t>
            </a:r>
            <a:r>
              <a:rPr lang="en-US" b="1" dirty="0">
                <a:solidFill>
                  <a:srgbClr val="C00000"/>
                </a:solidFill>
              </a:rPr>
              <a:t>Natural language processing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NLP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and conversational analytics)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Технология обработки естественного языка позволяет компьютерам понимать человека. Как результат, рядовые бизнес-пользователи смогут делать запросы к сложным массивам данных обычными словами и фразами – голосом или вводом с клавиатуры и получать такие же легко понимаемые результаты бизнес-анализа</a:t>
            </a:r>
          </a:p>
          <a:p>
            <a:endParaRPr lang="ru-RU" b="1" dirty="0"/>
          </a:p>
          <a:p>
            <a:r>
              <a:rPr lang="ru-RU" b="1" dirty="0">
                <a:solidFill>
                  <a:srgbClr val="C00000"/>
                </a:solidFill>
              </a:rPr>
              <a:t>4. Аналитика графов (</a:t>
            </a:r>
            <a:r>
              <a:rPr lang="en-US" b="1" dirty="0">
                <a:solidFill>
                  <a:srgbClr val="C00000"/>
                </a:solidFill>
              </a:rPr>
              <a:t>Graph analytics)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/>
              <a:t>Применение методов обработки графической информации и графических баз данных на структурированных и неструктурированных данных, часто из нескольких приложений и 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3482947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7159</Words>
  <Application>Microsoft Office PowerPoint</Application>
  <PresentationFormat>Широкоэкранный</PresentationFormat>
  <Paragraphs>538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9" baseType="lpstr">
      <vt:lpstr>Arial</vt:lpstr>
      <vt:lpstr>Calibri</vt:lpstr>
      <vt:lpstr>Calibri Light</vt:lpstr>
      <vt:lpstr>ChevinPro</vt:lpstr>
      <vt:lpstr>gotham</vt:lpstr>
      <vt:lpstr>Open Sans</vt:lpstr>
      <vt:lpstr>ProximaNova</vt:lpstr>
      <vt:lpstr>Rubik-Light</vt:lpstr>
      <vt:lpstr>Symbol</vt:lpstr>
      <vt:lpstr>Times New Roman</vt:lpstr>
      <vt:lpstr>Тема Office</vt:lpstr>
      <vt:lpstr>Лекция 3. Сквозная цифровая технология Большие данные</vt:lpstr>
      <vt:lpstr>Сквозная цифровая технология  Большие данные</vt:lpstr>
      <vt:lpstr>Сквозная цифровая технология  Большие данные</vt:lpstr>
      <vt:lpstr>Аналитика больших данных</vt:lpstr>
      <vt:lpstr>Динамика мирового рынка больших данных</vt:lpstr>
      <vt:lpstr>Мировой рынок больших данных: география и инвестиции по  отраслям</vt:lpstr>
      <vt:lpstr>Драйверы рынка больших данных и бизнес-аналитики</vt:lpstr>
      <vt:lpstr>Российский рынок больших данных</vt:lpstr>
      <vt:lpstr>Ключевые технологические тренды больших данных (Gartner)</vt:lpstr>
      <vt:lpstr>Ключевые технологические тренды больших данных (Gartner)</vt:lpstr>
      <vt:lpstr>Ключевые технологические тренды больших данных (Gartner)</vt:lpstr>
      <vt:lpstr>Ассоциация больших данных: прогноз до 2024 г.</vt:lpstr>
      <vt:lpstr>Ассоциация больших данных: прогноз до 2024 г.</vt:lpstr>
      <vt:lpstr>Ассоциация больших данных: прогноз до 2024 г.</vt:lpstr>
      <vt:lpstr>Большие данные - проект дорожной карты</vt:lpstr>
      <vt:lpstr>Проект закона о регулировании рынка больших данных</vt:lpstr>
      <vt:lpstr>Проект закона о регулировании рынка больших данных</vt:lpstr>
      <vt:lpstr>Стандарт «Информационные технологии. Большие данные. Обзор и словарь»</vt:lpstr>
      <vt:lpstr>Субтехнология сбора данных </vt:lpstr>
      <vt:lpstr>Физический уровень сбора данных </vt:lpstr>
      <vt:lpstr>Физический уровень сбора данных </vt:lpstr>
      <vt:lpstr>Физический уровень сбора данных </vt:lpstr>
      <vt:lpstr>Физический уровень сбора данных </vt:lpstr>
      <vt:lpstr>Физический уровень сбора данных </vt:lpstr>
      <vt:lpstr>Субтехнология сбора данных </vt:lpstr>
      <vt:lpstr>Субтехнология хранения данных </vt:lpstr>
      <vt:lpstr>Субтехнология хранения данных </vt:lpstr>
      <vt:lpstr>Субтехнология хранения данных </vt:lpstr>
      <vt:lpstr>Субтехнология хранения данных: HDFS </vt:lpstr>
      <vt:lpstr>Субтехнология хранения данных: HDFS </vt:lpstr>
      <vt:lpstr>Субтехнология хранения данных: NoSQL </vt:lpstr>
      <vt:lpstr>Субтехнология хранения данных: документо-ориентированные базы данных </vt:lpstr>
      <vt:lpstr>Субтехнология хранения данных: графовые базы данных </vt:lpstr>
      <vt:lpstr>Субтехнология обработки и управления данными </vt:lpstr>
      <vt:lpstr>Субтехнология обработки и управления данными: обогащение данных </vt:lpstr>
      <vt:lpstr>Субтехнология вывода данных</vt:lpstr>
      <vt:lpstr>Риски технологии Большие данные</vt:lpstr>
      <vt:lpstr>Риски кибербезопасности технологии Большие данные</vt:lpstr>
      <vt:lpstr>Оценка инвестиционной потребности</vt:lpstr>
      <vt:lpstr>Мероприятия по развитию сквозной цифровой технологии</vt:lpstr>
      <vt:lpstr>Мероприятия по развитию сквозной цифровой технологии</vt:lpstr>
      <vt:lpstr>Оценка технологий</vt:lpstr>
      <vt:lpstr>Системы оценки технологий</vt:lpstr>
      <vt:lpstr>Шкала уровней готовности технологий : ГОСТ Р 57194.1-2016 Трансфер технологий. Общие положения</vt:lpstr>
      <vt:lpstr>Шкала уровней готовности технологий : ГОСТ Р 57194.1-2016 Трансфер технологий. Общие положения</vt:lpstr>
      <vt:lpstr>Шкала уровней готовности технологий : ГОСТ Р 57194.1-2016 Трансфер технологий. Общие положения</vt:lpstr>
      <vt:lpstr>Шкала уровней готовности технологий : ГОСТ Р 57194.1-2016 Трансфер технологий. Общие положения</vt:lpstr>
      <vt:lpstr>MRL — методика определения уровня готовности производства (Manufacturing Readiness Levels)</vt:lpstr>
      <vt:lpstr>MRL — методика определения уровня готовности производства (Manufacturing Readiness Levels)</vt:lpstr>
      <vt:lpstr>MRL — методика определения уровня готовности производства (Manufacturing Readiness Levels)</vt:lpstr>
      <vt:lpstr>CRL — методика определения уровня рыночной готовности и коммерциализации (Commercialization Readiness Level)</vt:lpstr>
      <vt:lpstr>CRL — методика определения уровня рыночной готовности и коммерциализации (Commercialization Readiness Level)</vt:lpstr>
      <vt:lpstr>CRL — методика определения уровня рыночной готовности и коммерциализации (Commercialization Readiness Level)</vt:lpstr>
      <vt:lpstr>CRL — методика определения уровня рыночной готовности и коммерциализации (Commercialization Readiness Level)</vt:lpstr>
      <vt:lpstr>Кривая технологической зрелости</vt:lpstr>
      <vt:lpstr>Кривая технологической зрелости</vt:lpstr>
      <vt:lpstr>Сравнительный анализ оценок</vt:lpstr>
      <vt:lpstr>Субтехнологии сквозной цифровой технологии Большие данные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Программа «Цифровая экономика» и сквозные цифровые технологии</dc:title>
  <dc:creator>Vasiliy Vasyly</dc:creator>
  <cp:lastModifiedBy>Vasiliy Vasyly</cp:lastModifiedBy>
  <cp:revision>97</cp:revision>
  <dcterms:created xsi:type="dcterms:W3CDTF">2019-02-21T08:08:54Z</dcterms:created>
  <dcterms:modified xsi:type="dcterms:W3CDTF">2022-02-21T17:24:50Z</dcterms:modified>
</cp:coreProperties>
</file>