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5" r:id="rId3"/>
    <p:sldId id="325" r:id="rId4"/>
    <p:sldId id="343" r:id="rId5"/>
    <p:sldId id="344" r:id="rId6"/>
    <p:sldId id="346" r:id="rId7"/>
    <p:sldId id="341" r:id="rId8"/>
    <p:sldId id="342" r:id="rId9"/>
    <p:sldId id="347" r:id="rId10"/>
    <p:sldId id="364" r:id="rId11"/>
    <p:sldId id="326" r:id="rId12"/>
    <p:sldId id="348" r:id="rId13"/>
    <p:sldId id="349" r:id="rId14"/>
    <p:sldId id="365" r:id="rId15"/>
    <p:sldId id="328" r:id="rId16"/>
    <p:sldId id="327" r:id="rId17"/>
    <p:sldId id="340" r:id="rId18"/>
    <p:sldId id="330" r:id="rId19"/>
    <p:sldId id="339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50" r:id="rId29"/>
    <p:sldId id="320" r:id="rId30"/>
    <p:sldId id="352" r:id="rId31"/>
    <p:sldId id="321" r:id="rId32"/>
    <p:sldId id="322" r:id="rId33"/>
    <p:sldId id="351" r:id="rId34"/>
    <p:sldId id="353" r:id="rId35"/>
    <p:sldId id="356" r:id="rId36"/>
    <p:sldId id="355" r:id="rId37"/>
    <p:sldId id="357" r:id="rId38"/>
    <p:sldId id="358" r:id="rId39"/>
    <p:sldId id="359" r:id="rId40"/>
    <p:sldId id="360" r:id="rId41"/>
    <p:sldId id="362" r:id="rId42"/>
    <p:sldId id="361" r:id="rId43"/>
    <p:sldId id="304" r:id="rId44"/>
    <p:sldId id="363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0\&#1055;&#1091;&#1073;&#1083;&#1080;&#1082;&#1072;&#1094;&#1080;&#1080;\&#1043;&#1072;&#1085;&#1072;&#1090;\&#1056;&#1080;&#1089;&#1091;&#1085;&#1086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rgbClr val="C00000"/>
                </a:solidFill>
              </a:rPr>
              <a:t>Уровни готовности сквозных цифровых технологий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Рус!$C$3</c:f>
              <c:strCache>
                <c:ptCount val="1"/>
                <c:pt idx="0">
                  <c:v>TRL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Рус!$B$9:$B$17</c:f>
              <c:strCache>
                <c:ptCount val="9"/>
                <c:pt idx="0">
                  <c:v>Сбор больших данных </c:v>
                </c:pt>
                <c:pt idx="1">
                  <c:v>Хранение больших данных</c:v>
                </c:pt>
                <c:pt idx="2">
                  <c:v>Обработка и управление большими данными</c:v>
                </c:pt>
                <c:pt idx="3">
                  <c:v>Вывод больших данных</c:v>
                </c:pt>
                <c:pt idx="4">
                  <c:v>Компьютерное зрение</c:v>
                </c:pt>
                <c:pt idx="5">
                  <c:v>Обработка естественного языка</c:v>
                </c:pt>
                <c:pt idx="6">
                  <c:v>Распознавание и синтез речи</c:v>
                </c:pt>
                <c:pt idx="7">
                  <c:v>Рекомендательные системы и интеллектуальные системы поддержки принятия решений</c:v>
                </c:pt>
                <c:pt idx="8">
                  <c:v>Перспективные методы и технологии в ИИ</c:v>
                </c:pt>
              </c:strCache>
            </c:strRef>
          </c:cat>
          <c:val>
            <c:numRef>
              <c:f>Рус!$C$9:$C$17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7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0-46EE-BB3D-A41D69642664}"/>
            </c:ext>
          </c:extLst>
        </c:ser>
        <c:ser>
          <c:idx val="1"/>
          <c:order val="1"/>
          <c:tx>
            <c:strRef>
              <c:f>Рус!$D$3</c:f>
              <c:strCache>
                <c:ptCount val="1"/>
                <c:pt idx="0">
                  <c:v>CRL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Рус!$B$9:$B$17</c:f>
              <c:strCache>
                <c:ptCount val="9"/>
                <c:pt idx="0">
                  <c:v>Сбор больших данных </c:v>
                </c:pt>
                <c:pt idx="1">
                  <c:v>Хранение больших данных</c:v>
                </c:pt>
                <c:pt idx="2">
                  <c:v>Обработка и управление большими данными</c:v>
                </c:pt>
                <c:pt idx="3">
                  <c:v>Вывод больших данных</c:v>
                </c:pt>
                <c:pt idx="4">
                  <c:v>Компьютерное зрение</c:v>
                </c:pt>
                <c:pt idx="5">
                  <c:v>Обработка естественного языка</c:v>
                </c:pt>
                <c:pt idx="6">
                  <c:v>Распознавание и синтез речи</c:v>
                </c:pt>
                <c:pt idx="7">
                  <c:v>Рекомендательные системы и интеллектуальные системы поддержки принятия решений</c:v>
                </c:pt>
                <c:pt idx="8">
                  <c:v>Перспективные методы и технологии в ИИ</c:v>
                </c:pt>
              </c:strCache>
            </c:strRef>
          </c:cat>
          <c:val>
            <c:numRef>
              <c:f>Рус!$D$9:$D$17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0-46EE-BB3D-A41D69642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9015016"/>
        <c:axId val="309015344"/>
      </c:barChart>
      <c:catAx>
        <c:axId val="309015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015344"/>
        <c:crosses val="autoZero"/>
        <c:auto val="1"/>
        <c:lblAlgn val="ctr"/>
        <c:lblOffset val="100"/>
        <c:noMultiLvlLbl val="0"/>
      </c:catAx>
      <c:valAx>
        <c:axId val="30901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01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FCE47-0147-48B0-AEFB-0A8BEAF62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9ECF1C-03C3-4A9A-930F-176DDF474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6FF73-9284-49FD-9B57-682466C3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DA8C1-C567-43F1-A06B-FCCCBC4A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ED885-532E-499F-851F-92BB172C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6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2D366-2228-4087-8D45-36B003D2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FF90DF-9162-488C-B4C3-F9259ECAD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4D683-B27A-43D1-9474-4601C514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CC426-A660-4833-AF0C-E32A62D5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DD5B6-DFBB-4926-8F10-E3044C21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8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504980-3A8C-4110-98CC-36C4A82F3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08020E-E12D-4B88-9DEA-A5057AA7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8B4438-ACA4-4C9A-BE1F-3013BA53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94070-BED8-40E3-827D-6D2B3287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31DC7-5ED2-4544-9A1B-B3E8C481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8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561D9-96E4-4AEB-932A-6D9E0929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2705B-83A1-4581-BEDB-01EF1239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5FCCFC-E415-45B1-9F0D-B183EC2C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B5316-F408-4D5F-8836-49BE8B189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45895-2EA6-4941-97A7-13A6C599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9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6B4A5-15DF-4015-9A94-938654EF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41119-4C48-4144-AF07-2708FB43B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856B98-B1CE-49FE-9850-D7ADE82A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6F9DB8-AC4A-40EE-9A67-8334D8D7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47EA6-18C7-43FA-908F-AFEC7633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2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C98EC-EE06-4C8B-A17F-605CE849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3993A-39CF-44E8-AC89-AA28AF4F5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62EF8F-4370-49EE-A14D-51D8A1469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21C76C-A5FF-43C0-BC72-7A671D58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11BBC8-49AD-421B-B9BB-8582B0E8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80AA2-5201-4515-828F-F3857F79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01CDE-FD01-43D7-90ED-1DCDAB89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935BC-0464-4FD1-8BA2-BEB833BDF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828662-7051-4D83-98B1-86F052A15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3CD106-B202-4E69-A8CE-7944DF56B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22CC20-E33E-4715-AE81-2AFBAD8D4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6239C2-F397-4EAE-88D3-0390C9EC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60ABD4-BD5C-46FC-8448-CB775E4D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ADEE6A-257C-465E-83CC-EE3DD51B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3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507B4-4A7A-4014-B0AF-205E4227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57FD86-0F13-412A-AEFC-E88A98FC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C21FB-2F12-4A9C-932B-5996FDDC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5552E0-4E07-4E23-BA12-D85974B1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3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337491-A9AD-4255-BF4B-40540C9A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C3B384-F4D4-46D1-ACC8-7D47F2B5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0716B5-C492-4708-938B-A1D4A980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0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FCD32-5D19-402B-98A6-61CF88BC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7E248-497B-412F-900D-D837B2097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FFD46-7974-4F6B-8842-AC9AAC1A6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943F59-57FA-4CA3-B8F1-543E9CB2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88C0D-E078-4508-916B-D2349DA2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D9A3BC-DDC8-4A97-9896-CDAB9F34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0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27178-765A-4E6E-A9AD-77755DA0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C7877-9F13-4D20-B737-E362794AB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070C6-0ED6-4173-9BCA-AC288B8D4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A60DA5-AB7A-4676-BEC6-67F89F20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38A8C7-3E37-477B-961D-11C0F778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B35902-2FF5-4404-918F-AD69B932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1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6EBA-4F4C-4B59-B1F8-0350F95E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ADA320-E2C4-4538-9108-3620E9AEB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EB870-A715-4B6F-A31F-62F31FC22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9031-21DA-4A6D-B2C4-EB29D7E017B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B1437B-641A-4F90-9A07-786553607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0D91-BA4C-4B4A-8894-2AD59B3AC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2A-B986-4530-89F4-EA688BD0B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068BA-650D-4F43-93DD-74D178841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Лекция 6. Проекты «Умный дом» и «Умный город» 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Оценка технологий (мировой опыт)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AA6333-2565-4526-BFB4-7EDD47FF5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pPr algn="r"/>
            <a:r>
              <a:rPr lang="ru-RU" b="1" i="1" dirty="0"/>
              <a:t>Д.т.н., профессор Гусева А.И</a:t>
            </a:r>
            <a:r>
              <a:rPr lang="ru-R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4991D-67A3-4B7C-B258-188FF20BC704}"/>
              </a:ext>
            </a:extLst>
          </p:cNvPr>
          <p:cNvSpPr txBox="1"/>
          <p:nvPr/>
        </p:nvSpPr>
        <p:spPr>
          <a:xfrm>
            <a:off x="4547937" y="6075947"/>
            <a:ext cx="23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303991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82CD5-2A7E-4690-B592-CA27A042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7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«Умный город»: технологические решения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E05079-BF4E-4B93-86A0-8823CF1E07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5" y="1213184"/>
            <a:ext cx="10738884" cy="555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3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82CD5-2A7E-4690-B592-CA27A042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7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«Умный город»: ключевые факторы роста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B93A3-9629-43DC-8453-1E538E99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97" y="1070712"/>
            <a:ext cx="11366206" cy="4351338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Необходимость осваивать новые прибыльные ресурсы. Цифровые мегаполисы приносят весомый доход в сфере развития IT-отрасли, стоимость которого через пару лет составит приблизительно 1,5 трлн долларов</a:t>
            </a:r>
          </a:p>
          <a:p>
            <a:pPr lvl="0" algn="just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Рост населения городов(высокие темпы роста урбанизации). В городах сосредоточено до 70 % мировой экономики. Чем больше растут эти цифры, тем сложнее становится контролировать такие крупные отрасли. Поэтому концепция умного города будущего так популярна – она становится основным инструментом управления хозяйством в развитых странах</a:t>
            </a:r>
          </a:p>
          <a:p>
            <a:pPr algn="just" fontAlgn="base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Внедрение новых стандартов мобильной связи</a:t>
            </a:r>
          </a:p>
          <a:p>
            <a:pPr algn="just" fontAlgn="base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Высокие темпы развития мирового рынка интернета вещей</a:t>
            </a:r>
          </a:p>
          <a:p>
            <a:pPr algn="just" fontAlgn="base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Снижение стоимости внедрения решений </a:t>
            </a:r>
            <a:r>
              <a:rPr lang="ru-RU" sz="2000" b="1" dirty="0" err="1"/>
              <a:t>Smart</a:t>
            </a:r>
            <a:r>
              <a:rPr lang="ru-RU" sz="2000" b="1" dirty="0"/>
              <a:t> </a:t>
            </a:r>
            <a:r>
              <a:rPr lang="ru-RU" sz="2000" b="1" dirty="0" err="1"/>
              <a:t>City</a:t>
            </a:r>
            <a:endParaRPr lang="ru-RU" sz="2000" b="1" dirty="0"/>
          </a:p>
          <a:p>
            <a:pPr algn="just" fontAlgn="base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Государственная поддержка развития экосистемы </a:t>
            </a:r>
            <a:r>
              <a:rPr lang="ru-RU" sz="2000" b="1" dirty="0" err="1"/>
              <a:t>Smart</a:t>
            </a:r>
            <a:r>
              <a:rPr lang="ru-RU" sz="2000" b="1" dirty="0"/>
              <a:t> </a:t>
            </a:r>
            <a:r>
              <a:rPr lang="ru-RU" sz="2000" b="1" dirty="0" err="1"/>
              <a:t>City</a:t>
            </a:r>
            <a:r>
              <a:rPr lang="ru-RU" sz="2000" b="1" dirty="0"/>
              <a:t> в ряде регионов мира, рост востребованности решений на уровне администраций городов и другие факторы</a:t>
            </a:r>
          </a:p>
          <a:p>
            <a:pPr lvl="0" algn="just">
              <a:lnSpc>
                <a:spcPct val="120000"/>
              </a:lnSpc>
              <a:spcBef>
                <a:spcPts val="12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5247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82CD5-2A7E-4690-B592-CA27A042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7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«Умный город»: основные барьеры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B93A3-9629-43DC-8453-1E538E99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72" y="1751196"/>
            <a:ext cx="10822173" cy="4351338"/>
          </a:xfrm>
        </p:spPr>
        <p:txBody>
          <a:bodyPr>
            <a:noAutofit/>
          </a:bodyPr>
          <a:lstStyle/>
          <a:p>
            <a:pPr algn="just" fontAlgn="base">
              <a:lnSpc>
                <a:spcPct val="120000"/>
              </a:lnSpc>
              <a:spcBef>
                <a:spcPts val="1200"/>
              </a:spcBef>
            </a:pPr>
            <a:r>
              <a:rPr lang="ru-RU" sz="2200" b="1" dirty="0"/>
              <a:t>Значительное число решений в сфере </a:t>
            </a:r>
            <a:r>
              <a:rPr lang="ru-RU" sz="2200" b="1" dirty="0" err="1"/>
              <a:t>Smart</a:t>
            </a:r>
            <a:r>
              <a:rPr lang="ru-RU" sz="2200" b="1" dirty="0"/>
              <a:t> </a:t>
            </a:r>
            <a:r>
              <a:rPr lang="ru-RU" sz="2200" b="1" dirty="0" err="1"/>
              <a:t>City</a:t>
            </a:r>
            <a:r>
              <a:rPr lang="ru-RU" sz="2200" b="1" dirty="0"/>
              <a:t> все еще находятся на этапе тестирования и вывода на рынок и не готовы к масштабированию</a:t>
            </a:r>
          </a:p>
          <a:p>
            <a:pPr algn="just" fontAlgn="base">
              <a:lnSpc>
                <a:spcPct val="120000"/>
              </a:lnSpc>
              <a:spcBef>
                <a:spcPts val="1200"/>
              </a:spcBef>
            </a:pPr>
            <a:r>
              <a:rPr lang="ru-RU" sz="2200" b="1" dirty="0"/>
              <a:t>Сохраняющаяся высокая стоимость решений </a:t>
            </a:r>
            <a:r>
              <a:rPr lang="ru-RU" sz="2200" b="1" dirty="0" err="1"/>
              <a:t>Smart</a:t>
            </a:r>
            <a:r>
              <a:rPr lang="ru-RU" sz="2200" b="1" dirty="0"/>
              <a:t> </a:t>
            </a:r>
            <a:r>
              <a:rPr lang="ru-RU" sz="2200" b="1" dirty="0" err="1"/>
              <a:t>City</a:t>
            </a:r>
            <a:r>
              <a:rPr lang="ru-RU" sz="2200" b="1" dirty="0"/>
              <a:t> для масштабного внедрения в странах, не относящихся к наиболее развитым</a:t>
            </a:r>
          </a:p>
          <a:p>
            <a:pPr algn="just" fontAlgn="base">
              <a:lnSpc>
                <a:spcPct val="120000"/>
              </a:lnSpc>
              <a:spcBef>
                <a:spcPts val="1200"/>
              </a:spcBef>
            </a:pPr>
            <a:r>
              <a:rPr lang="ru-RU" sz="2200" b="1" dirty="0"/>
              <a:t>Недостаточная развитость экосистемы поддержки внедрения решений </a:t>
            </a:r>
            <a:r>
              <a:rPr lang="ru-RU" sz="2200" b="1" dirty="0" err="1"/>
              <a:t>Smart</a:t>
            </a:r>
            <a:r>
              <a:rPr lang="ru-RU" sz="2200" b="1" dirty="0"/>
              <a:t> </a:t>
            </a:r>
            <a:r>
              <a:rPr lang="ru-RU" sz="2200" b="1" dirty="0" err="1"/>
              <a:t>City</a:t>
            </a:r>
            <a:r>
              <a:rPr lang="ru-RU" sz="2200" b="1" dirty="0"/>
              <a:t> в развивающихся регионах мира</a:t>
            </a:r>
          </a:p>
          <a:p>
            <a:pPr algn="just" fontAlgn="base">
              <a:lnSpc>
                <a:spcPct val="120000"/>
              </a:lnSpc>
              <a:spcBef>
                <a:spcPts val="1200"/>
              </a:spcBef>
            </a:pPr>
            <a:r>
              <a:rPr lang="ru-RU" sz="2200" b="1" dirty="0"/>
              <a:t>Отсутствие стратегического видения перспектив </a:t>
            </a:r>
            <a:r>
              <a:rPr lang="ru-RU" sz="2200" b="1" dirty="0" err="1"/>
              <a:t>Smart</a:t>
            </a:r>
            <a:r>
              <a:rPr lang="ru-RU" sz="2200" b="1" dirty="0"/>
              <a:t> </a:t>
            </a:r>
            <a:r>
              <a:rPr lang="ru-RU" sz="2200" b="1" dirty="0" err="1"/>
              <a:t>City</a:t>
            </a:r>
            <a:r>
              <a:rPr lang="ru-RU" sz="2200" b="1" dirty="0"/>
              <a:t> и муниципалитетов значительной части средних и малых городов</a:t>
            </a:r>
          </a:p>
          <a:p>
            <a:pPr algn="just" fontAlgn="base">
              <a:lnSpc>
                <a:spcPct val="120000"/>
              </a:lnSpc>
              <a:spcBef>
                <a:spcPts val="1200"/>
              </a:spcBef>
            </a:pPr>
            <a:r>
              <a:rPr lang="ru-RU" sz="2200" b="1" dirty="0"/>
              <a:t>Нехватка квалифицированного персонала и ряд других факторов</a:t>
            </a:r>
          </a:p>
        </p:txBody>
      </p:sp>
    </p:spTree>
    <p:extLst>
      <p:ext uri="{BB962C8B-B14F-4D97-AF65-F5344CB8AC3E}">
        <p14:creationId xmlns:p14="http://schemas.microsoft.com/office/powerpoint/2010/main" val="361817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82CD5-2A7E-4690-B592-CA27A042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7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«Умный город»: объем рынка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B93A3-9629-43DC-8453-1E538E99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391" y="997872"/>
            <a:ext cx="5059326" cy="4862255"/>
          </a:xfrm>
        </p:spPr>
        <p:txBody>
          <a:bodyPr>
            <a:noAutofit/>
          </a:bodyPr>
          <a:lstStyle/>
          <a:p>
            <a:pPr algn="just" fontAlgn="base"/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Мировой рынок решений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Smart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City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в последние годы демонстрировал высокие темпы роста, общий объем глобального рынка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Smart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City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к 2025 г может превысить 2,5 триллионов долларов США (по оценке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Grand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View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Research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, 2018)</a:t>
            </a:r>
          </a:p>
          <a:p>
            <a:pPr marL="0" indent="0" algn="just" fontAlgn="base">
              <a:buNone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 </a:t>
            </a:r>
          </a:p>
          <a:p>
            <a:pPr algn="just" fontAlgn="base"/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Рынок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Smart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City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в настоящее время характеризуется доминированием рынков Северной Америки и стран Евросоюза. Вместе с тем, наиболее динамично развивающимся региональным рынком решений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Smart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City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в среднесрочной перспективе может стать Азиатский рынок</a:t>
            </a:r>
          </a:p>
          <a:p>
            <a:pPr marL="0" indent="0" algn="just" fontAlgn="base">
              <a:buNone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 </a:t>
            </a:r>
          </a:p>
          <a:p>
            <a:pPr algn="just" fontAlgn="base"/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Ключевыми сегментами мирового рынка стали «умные» сервисы и «умное» госуправление. По оценке компании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Frost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&amp;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RobotoRegular"/>
              </a:rPr>
              <a:t>Sullivan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RobotoRegular"/>
              </a:rPr>
              <a:t> наиболее быстрорастущим сегментами рынка является «умная» энергетика и «умный» транспорт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C744FA-50C9-410B-B0A0-E34F8742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5" y="1190772"/>
            <a:ext cx="5972286" cy="496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8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82CD5-2A7E-4690-B592-CA27A042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7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«Умный город»: 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B93A3-9629-43DC-8453-1E538E99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13" y="1134508"/>
            <a:ext cx="10822173" cy="4351338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</a:rPr>
              <a:t>С учетом комплекса технических, экономических, социальных, политических факторов наиболее перспективными на сегодняшний день с точки зрения потенциала внедрения в городах РФ являются следующие решения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Smart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City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just" fontAlgn="base">
              <a:lnSpc>
                <a:spcPct val="100000"/>
              </a:lnSpc>
              <a:spcBef>
                <a:spcPts val="1800"/>
              </a:spcBef>
            </a:pPr>
            <a:r>
              <a:rPr lang="ru-RU" sz="2400" b="1" i="0" dirty="0">
                <a:solidFill>
                  <a:srgbClr val="000000"/>
                </a:solidFill>
                <a:effectLst/>
              </a:rPr>
              <a:t>элементы «умного» ЖКХ, включающие в себя интеллектуальные системы управления уличным освещением и «умный» учет энергоресурсов</a:t>
            </a:r>
          </a:p>
          <a:p>
            <a:pPr algn="just" fontAlgn="base">
              <a:lnSpc>
                <a:spcPct val="100000"/>
              </a:lnSpc>
              <a:spcBef>
                <a:spcPts val="1800"/>
              </a:spcBef>
            </a:pPr>
            <a:r>
              <a:rPr lang="ru-RU" sz="2400" b="1" i="0" dirty="0">
                <a:solidFill>
                  <a:srgbClr val="000000"/>
                </a:solidFill>
                <a:effectLst/>
              </a:rPr>
              <a:t>элементы «умной» городской транспортной системы</a:t>
            </a:r>
          </a:p>
          <a:p>
            <a:pPr algn="just" fontAlgn="base">
              <a:lnSpc>
                <a:spcPct val="100000"/>
              </a:lnSpc>
              <a:spcBef>
                <a:spcPts val="1800"/>
              </a:spcBef>
            </a:pPr>
            <a:r>
              <a:rPr lang="ru-RU" sz="2400" b="1" i="0" dirty="0">
                <a:solidFill>
                  <a:srgbClr val="000000"/>
                </a:solidFill>
                <a:effectLst/>
              </a:rPr>
              <a:t>решения в области интеллектуальных технологий управления качеством окружающей среды городов</a:t>
            </a:r>
          </a:p>
          <a:p>
            <a:pPr algn="just" fontAlgn="base">
              <a:lnSpc>
                <a:spcPct val="100000"/>
              </a:lnSpc>
              <a:spcBef>
                <a:spcPts val="1800"/>
              </a:spcBef>
            </a:pPr>
            <a:r>
              <a:rPr lang="ru-RU" sz="2400" b="1" i="0" dirty="0">
                <a:solidFill>
                  <a:srgbClr val="000000"/>
                </a:solidFill>
                <a:effectLst/>
              </a:rPr>
              <a:t>решения в сфере «умного» здравоохранения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5ECFA-E8F5-4699-A999-0CED87FC6586}"/>
              </a:ext>
            </a:extLst>
          </p:cNvPr>
          <p:cNvSpPr txBox="1"/>
          <p:nvPr/>
        </p:nvSpPr>
        <p:spPr>
          <a:xfrm>
            <a:off x="4848447" y="5911702"/>
            <a:ext cx="695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RobotoMedium"/>
              </a:rPr>
              <a:t>Аналитический отчет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inherit"/>
              </a:rPr>
              <a:t>J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RobotoMedium"/>
              </a:rPr>
              <a:t>’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inherit"/>
              </a:rPr>
              <a:t>son</a:t>
            </a:r>
            <a:r>
              <a:rPr lang="en-US" b="1" i="1" dirty="0">
                <a:solidFill>
                  <a:srgbClr val="C00000"/>
                </a:solidFill>
                <a:effectLst/>
                <a:latin typeface="RobotoMedium"/>
              </a:rPr>
              <a:t> &amp; </a:t>
            </a:r>
            <a:r>
              <a:rPr lang="en-US" b="1" i="1" dirty="0">
                <a:solidFill>
                  <a:srgbClr val="C00000"/>
                </a:solidFill>
                <a:effectLst/>
                <a:latin typeface="inherit"/>
              </a:rPr>
              <a:t>Partners Consulting</a:t>
            </a:r>
            <a:r>
              <a:rPr lang="ru-RU" b="1" i="1" dirty="0">
                <a:solidFill>
                  <a:srgbClr val="C00000"/>
                </a:solidFill>
                <a:effectLst/>
                <a:latin typeface="inherit"/>
              </a:rPr>
              <a:t>, январь 2020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2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4DB8-826F-4358-8795-79EF99CA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0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Стандарт «Умный город» - утв. Минстроем России 04.03.2019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195ABE-F9D0-4F54-9833-3FBA67AF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40" y="1254753"/>
            <a:ext cx="9425320" cy="52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1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DE29-F3F4-4582-8104-0146FD2C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35" y="141841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«Умный город»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BE165E6-39BA-4EDA-8CAD-B44AD911A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52" y="1102317"/>
            <a:ext cx="5249983" cy="34689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E28E1-EDD1-4E0A-9C6C-C444F3F2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08" y="2505079"/>
            <a:ext cx="727925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4DB8-826F-4358-8795-79EF99CA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21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Стандарт «Умный город» - утв. Минстроем России 04.03.2019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B813FF-6E3E-4242-95BF-DD278B4C69A3}"/>
              </a:ext>
            </a:extLst>
          </p:cNvPr>
          <p:cNvSpPr/>
          <p:nvPr/>
        </p:nvSpPr>
        <p:spPr>
          <a:xfrm>
            <a:off x="551121" y="1325562"/>
            <a:ext cx="112879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/>
              <a:t>Мероприятия разделены по восьми направлениям:</a:t>
            </a:r>
          </a:p>
          <a:p>
            <a:pPr>
              <a:spcBef>
                <a:spcPts val="1200"/>
              </a:spcBef>
            </a:pPr>
            <a:endParaRPr lang="ru-RU" sz="2000" b="1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/>
              <a:t>Городское управление - внедрение цифровой платформы вовлечения граждан в решение вопросов городского развития ("Активный гражданин"), "Цифровой двойник города", Интеллектуальный центр городского управления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/>
              <a:t>«Умное» ЖКХ - внедрение систем интеллектуального учета коммунальных ресурсов, сокращение потребления энергоресурсов в государственных и муниципальных учреждениях, внедрение автоматизированного контроля исполнения заявок потребителей и устранения аварий, внедрение цифровой модели управления объектами коммунального хозяйства, внедрение автоматических систем мониторинга состояния зданий, внедрение возможности проведения общего собрания собственников помещений в МКД посредством электронного голосования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/>
              <a:t>Инновации для городской среды - энергоэффективное городское освещение, автоматизированный контроль за работой дорожной и коммунальной техники, публичные </a:t>
            </a:r>
            <a:r>
              <a:rPr lang="ru-RU" sz="2000" b="1" dirty="0" err="1"/>
              <a:t>Wi-Fi</a:t>
            </a:r>
            <a:r>
              <a:rPr lang="ru-RU" sz="2000" b="1" dirty="0"/>
              <a:t> сети</a:t>
            </a:r>
          </a:p>
        </p:txBody>
      </p:sp>
    </p:spTree>
    <p:extLst>
      <p:ext uri="{BB962C8B-B14F-4D97-AF65-F5344CB8AC3E}">
        <p14:creationId xmlns:p14="http://schemas.microsoft.com/office/powerpoint/2010/main" val="246808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4DB8-826F-4358-8795-79EF99CA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21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Стандарт «Умный город» - утв. Минстроем России 04.03.2019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B813FF-6E3E-4242-95BF-DD278B4C69A3}"/>
              </a:ext>
            </a:extLst>
          </p:cNvPr>
          <p:cNvSpPr/>
          <p:nvPr/>
        </p:nvSpPr>
        <p:spPr>
          <a:xfrm>
            <a:off x="551121" y="1325563"/>
            <a:ext cx="1116595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/>
              <a:t>Мероприятия разделены по восьми направлениям: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ru-RU" b="1" dirty="0"/>
              <a:t>«Умный» городской транспорт - внедрение системы автоматической фото-видео фиксации нарушений ПДД, создание системы администрирования городского парковочного пространства, интеллектуальное управление городским общественным транспортом, интеллектуальное управление движением, создание безопасных и комфортных мест ожидания общественного транспорта, создание системы мониторинга состояния дорожного полотна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ru-RU" b="1" dirty="0"/>
              <a:t>Интеллектуальные системы общественной безопасности - создание системы интеллектуального видеонаблюдения, внедрение систем информирования граждан о возникновении чрезвычайных ситуаций, внедрение интеллектуальной системы контроля исправности противопожарных систем в местах массового скопления людей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ru-RU" b="1" dirty="0"/>
              <a:t>Интеллектуальные системы экологической безопасности - автоматизация системы управления обращения с ТКО, внедрение системы онлайн-мониторинга атмосферного воздуха и системы онлайн-мониторинга воды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ru-RU" b="1" dirty="0"/>
              <a:t>Инфраструктура сетей связи - создание единой городской инфраструктуры сетей связи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ru-RU" b="1" dirty="0"/>
              <a:t>Туризм и сервис - внедрение электронных карт жителя города и гостя города, внедрение комплексной системы информирования туристов и жителей города</a:t>
            </a:r>
          </a:p>
        </p:txBody>
      </p:sp>
    </p:spTree>
    <p:extLst>
      <p:ext uri="{BB962C8B-B14F-4D97-AF65-F5344CB8AC3E}">
        <p14:creationId xmlns:p14="http://schemas.microsoft.com/office/powerpoint/2010/main" val="3195335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4DB8-826F-4358-8795-79EF99CA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21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Стандарт «Умный город» - утв. Минстроем России 04.03.2019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B813FF-6E3E-4242-95BF-DD278B4C69A3}"/>
              </a:ext>
            </a:extLst>
          </p:cNvPr>
          <p:cNvSpPr/>
          <p:nvPr/>
        </p:nvSpPr>
        <p:spPr>
          <a:xfrm>
            <a:off x="551121" y="1325563"/>
            <a:ext cx="111659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число пилотов проекта вошли Калуга, Великий Новгород, Новосибирск, Пермь, Рязань, Ставрополь,  Ульяновск,  Челябинск, Чебоксары и другие, всего 19 городов из 11 регионов страны </a:t>
            </a:r>
          </a:p>
          <a:p>
            <a:endParaRPr lang="ru-RU" b="1" dirty="0"/>
          </a:p>
          <a:p>
            <a:r>
              <a:rPr lang="ru-RU" b="1" dirty="0"/>
              <a:t>Ведомственный проект «Умный город» начиная с 2019 года стал обязательным в рамках сразу двух нацпроектов – «Жилье и городская среда» и «Цифровая экономика» Конкретные эффекты, которых планируется достичь в результате реализации проекта: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Повышение эффективности управления городской инфраструктурой, снижение аварийности и уровня потерь на коммунальных сетях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Повышение эффективности сбора муниципальных налогов, увеличение объема начислений и сборов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Повышение эффективности городских транспортных систем, внедрение единого проездного на все виды общественного транспорта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Повышение удовлетворённости качеством жизни в городе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Снижение числа инцидентов нарушений общественной безопасности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Прогнозируемость и управляемость городской инфраструктуры – снижение числа ЧС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Обеспечение прозрачности и открытости данных городского хозяйства, актуальности, релевантности, </a:t>
            </a:r>
            <a:r>
              <a:rPr lang="ru-RU" b="1" dirty="0" err="1"/>
              <a:t>анализируемости</a:t>
            </a:r>
            <a:r>
              <a:rPr lang="ru-RU" b="1" dirty="0"/>
              <a:t> и управлении информации в разрезах городов, регионов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Снижение расходов муниципальных и региональных бюджетов на неэффективные разработки информационных систем</a:t>
            </a:r>
          </a:p>
          <a:p>
            <a:r>
              <a:rPr lang="ru-RU" b="1" dirty="0"/>
              <a:t>Большинство из этих составляющих планируется реализовать к 2024 году на всей территории РФ  </a:t>
            </a:r>
          </a:p>
        </p:txBody>
      </p:sp>
    </p:spTree>
    <p:extLst>
      <p:ext uri="{BB962C8B-B14F-4D97-AF65-F5344CB8AC3E}">
        <p14:creationId xmlns:p14="http://schemas.microsoft.com/office/powerpoint/2010/main" val="33004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0882B-AA49-47AB-8106-1AD4AFBB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0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«Умный дом» и «Умное здание»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7AB245-BBB7-4C79-80BB-D5F4A801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3" y="1084932"/>
            <a:ext cx="11550314" cy="535196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ru-RU" sz="2000" b="1" i="0" dirty="0">
                <a:solidFill>
                  <a:srgbClr val="000000"/>
                </a:solidFill>
                <a:effectLst/>
              </a:rPr>
              <a:t>Существуют два разных понятия: </a:t>
            </a:r>
            <a:r>
              <a:rPr lang="ru-RU" sz="2000" b="1" i="0" dirty="0">
                <a:solidFill>
                  <a:srgbClr val="C00000"/>
                </a:solidFill>
                <a:effectLst/>
              </a:rPr>
              <a:t>«</a:t>
            </a:r>
            <a:r>
              <a:rPr lang="ru-RU" sz="2000" b="1" i="0" u="none" strike="noStrike" dirty="0">
                <a:solidFill>
                  <a:srgbClr val="C00000"/>
                </a:solidFill>
                <a:effectLst/>
              </a:rPr>
              <a:t>умный дом</a:t>
            </a:r>
            <a:r>
              <a:rPr lang="ru-RU" sz="2000" b="1" i="0" dirty="0">
                <a:solidFill>
                  <a:srgbClr val="C00000"/>
                </a:solidFill>
                <a:effectLst/>
              </a:rPr>
              <a:t>» (</a:t>
            </a:r>
            <a:r>
              <a:rPr lang="ru-RU" sz="2000" b="1" i="0" dirty="0" err="1">
                <a:solidFill>
                  <a:srgbClr val="C00000"/>
                </a:solidFill>
                <a:effectLst/>
              </a:rPr>
              <a:t>Smart</a:t>
            </a:r>
            <a:r>
              <a:rPr lang="ru-RU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rgbClr val="C00000"/>
                </a:solidFill>
                <a:effectLst/>
              </a:rPr>
              <a:t>Home</a:t>
            </a:r>
            <a:r>
              <a:rPr lang="ru-RU" sz="2000" b="1" i="0" dirty="0">
                <a:solidFill>
                  <a:srgbClr val="C00000"/>
                </a:solidFill>
                <a:effectLst/>
              </a:rPr>
              <a:t>) 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и </a:t>
            </a:r>
            <a:r>
              <a:rPr lang="ru-RU" sz="2000" b="1" i="0" dirty="0">
                <a:solidFill>
                  <a:srgbClr val="C00000"/>
                </a:solidFill>
                <a:effectLst/>
              </a:rPr>
              <a:t>«умное здание» (</a:t>
            </a:r>
            <a:r>
              <a:rPr lang="ru-RU" sz="2000" b="1" i="0" dirty="0" err="1">
                <a:solidFill>
                  <a:srgbClr val="C00000"/>
                </a:solidFill>
                <a:effectLst/>
              </a:rPr>
              <a:t>Smart</a:t>
            </a:r>
            <a:r>
              <a:rPr lang="ru-RU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rgbClr val="C00000"/>
                </a:solidFill>
                <a:effectLst/>
              </a:rPr>
              <a:t>House</a:t>
            </a:r>
            <a:r>
              <a:rPr lang="ru-RU" sz="2000" b="1" i="0" dirty="0">
                <a:solidFill>
                  <a:srgbClr val="C00000"/>
                </a:solidFill>
                <a:effectLst/>
              </a:rPr>
              <a:t>)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ru-RU" sz="2000" b="1" i="0" dirty="0">
                <a:solidFill>
                  <a:srgbClr val="C00000"/>
                </a:solidFill>
                <a:effectLst/>
              </a:rPr>
              <a:t>Умный дом (</a:t>
            </a:r>
            <a:r>
              <a:rPr lang="ru-RU" sz="2000" b="1" i="0" dirty="0" err="1">
                <a:solidFill>
                  <a:srgbClr val="C00000"/>
                </a:solidFill>
                <a:effectLst/>
              </a:rPr>
              <a:t>Smart</a:t>
            </a:r>
            <a:r>
              <a:rPr lang="ru-RU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rgbClr val="C00000"/>
                </a:solidFill>
                <a:effectLst/>
              </a:rPr>
              <a:t>Home</a:t>
            </a:r>
            <a:r>
              <a:rPr lang="ru-RU" sz="2000" b="1" i="0" dirty="0">
                <a:solidFill>
                  <a:srgbClr val="383838"/>
                </a:solidFill>
                <a:effectLst/>
              </a:rPr>
              <a:t>)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 – автоматизированный комплекс электроники, который осуществляет рутинные домашние дела. Например, он может приготовить кофе, разогреть ужин, включить кондиционер, открыть дверь, чтобы выпустить домашнее животное и пр. </a:t>
            </a:r>
            <a:r>
              <a:rPr lang="ru-RU" sz="2000" b="1" i="0" dirty="0" err="1">
                <a:solidFill>
                  <a:srgbClr val="000000"/>
                </a:solidFill>
                <a:effectLst/>
              </a:rPr>
              <a:t>Smart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</a:rPr>
              <a:t>Home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 создается в одном, отдельно взятом домохозяйстве и служит интересам конкретного пользователя/семьи. Добавим, что в нашей стране к понятию «умный дом» также относится и «</a:t>
            </a:r>
            <a:r>
              <a:rPr lang="ru-RU" sz="2000" b="1" i="0" dirty="0" err="1">
                <a:solidFill>
                  <a:srgbClr val="000000"/>
                </a:solidFill>
                <a:effectLst/>
              </a:rPr>
              <a:t>мультирум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» (тогда как на Западе это два разных термина).  Если говорить просто, то система </a:t>
            </a:r>
            <a:r>
              <a:rPr lang="ru-RU" sz="2000" b="1" i="0" dirty="0" err="1">
                <a:solidFill>
                  <a:srgbClr val="000000"/>
                </a:solidFill>
                <a:effectLst/>
              </a:rPr>
              <a:t>мультирум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 – это централизованное управление всеми мультимедийными устройствами вашей квартиры: телевизором, компьютером, ноутбуком, акустической системой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C00000"/>
                </a:solidFill>
                <a:effectLst/>
              </a:rPr>
              <a:t>Умное здание (</a:t>
            </a:r>
            <a:r>
              <a:rPr lang="ru-RU" sz="2000" b="1" i="0" dirty="0" err="1">
                <a:solidFill>
                  <a:srgbClr val="C00000"/>
                </a:solidFill>
                <a:effectLst/>
              </a:rPr>
              <a:t>Smart</a:t>
            </a:r>
            <a:r>
              <a:rPr lang="ru-RU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rgbClr val="C00000"/>
                </a:solidFill>
                <a:effectLst/>
              </a:rPr>
              <a:t>House</a:t>
            </a:r>
            <a:r>
              <a:rPr lang="ru-RU" sz="2000" b="1" i="0" dirty="0">
                <a:solidFill>
                  <a:srgbClr val="C00000"/>
                </a:solidFill>
                <a:effectLst/>
              </a:rPr>
              <a:t>) 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– это распространенная технология, позволяющая автоматизировать управление большим многоквартирным </a:t>
            </a:r>
            <a:r>
              <a:rPr lang="ru-RU" sz="2000" b="1" i="0" dirty="0" err="1">
                <a:solidFill>
                  <a:srgbClr val="000000"/>
                </a:solidFill>
                <a:effectLst/>
              </a:rPr>
              <a:t>жилкомплексом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. </a:t>
            </a:r>
            <a:r>
              <a:rPr lang="ru-RU" sz="2000" b="1" i="0" dirty="0" err="1">
                <a:solidFill>
                  <a:srgbClr val="000000"/>
                </a:solidFill>
                <a:effectLst/>
              </a:rPr>
              <a:t>Smart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</a:rPr>
              <a:t>House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 контролирует работу центрального водо-, газо-, электроснабжения, от</a:t>
            </a:r>
            <a:r>
              <a:rPr lang="ru-RU" sz="2000" b="1" dirty="0">
                <a:solidFill>
                  <a:srgbClr val="000000"/>
                </a:solidFill>
              </a:rPr>
              <a:t>о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пления и безопасности. В России такие технологии только начинают </a:t>
            </a:r>
            <a:r>
              <a:rPr lang="ru-RU" sz="2000" b="1" i="0" dirty="0" err="1">
                <a:solidFill>
                  <a:srgbClr val="000000"/>
                </a:solidFill>
                <a:effectLst/>
              </a:rPr>
              <a:t>появлятьс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, но со временем, можно не сомневаться, «умные здания» появятся во всех крупных и малых городах нашей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333821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4DB8-826F-4358-8795-79EF99CA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0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Разработка стратегии цифровой трансформации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6EF049-2745-4421-97BE-ED9718AA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25" y="1456772"/>
            <a:ext cx="10640572" cy="51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73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4DB8-826F-4358-8795-79EF99CA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3618"/>
            <a:ext cx="11109251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Создание единой базы данных города  (цифрового двойника)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и интеллектуального центра городского управления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C2BB1D-99C7-4ABD-BDC6-E13FFC16B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64" y="1215865"/>
            <a:ext cx="8887071" cy="55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0E3B7-60BB-4599-82C1-8A659931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5" y="1825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Цифровые платформы вовлечения горожан в решение вопросов городского развития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012C87-1471-4897-B432-8C55C85BA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92" y="1101909"/>
            <a:ext cx="9388216" cy="56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6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6F5C0-E35C-4DC1-8AB2-9C014C2C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53" y="18255"/>
            <a:ext cx="1184644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Внедрение интеллектуальных систем управления инфраструктурой, жилищным фондом и социальными объектами (умное ЖКХ)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2A9416-8B07-4606-924E-7E4134DE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05" y="1343818"/>
            <a:ext cx="10860937" cy="51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8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9455B-6837-4A35-AAB8-A67EB5A8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5" y="109944"/>
            <a:ext cx="11718851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Современные технологические решения в сфере городской среды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22F12E-3DC7-4F6F-86CA-A48F680E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29" y="1165155"/>
            <a:ext cx="9101802" cy="56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2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9455B-6837-4A35-AAB8-A67EB5A8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53" y="21626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Умный городской транспорт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08F784-45B9-44C5-A891-B765BE18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57" y="1363920"/>
            <a:ext cx="9516362" cy="52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06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9455B-6837-4A35-AAB8-A67EB5A8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Внедрение интеллектуальной системы безопасности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6CA5A-89EF-468C-81C5-82C444A1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1174565"/>
            <a:ext cx="9230833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88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9455B-6837-4A35-AAB8-A67EB5A8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Развитие цифровых сервисов «умного города»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67D87-E746-4069-A1A5-D470049CFB95}"/>
              </a:ext>
            </a:extLst>
          </p:cNvPr>
          <p:cNvSpPr/>
          <p:nvPr/>
        </p:nvSpPr>
        <p:spPr>
          <a:xfrm>
            <a:off x="357962" y="1394845"/>
            <a:ext cx="109958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Суперсервисы</a:t>
            </a:r>
            <a:r>
              <a:rPr lang="ru-RU" sz="2400" b="1" dirty="0"/>
              <a:t>  - оптимизированные государственные и муниципальные услуги, которые на данный момент граждане получают в МФЦ</a:t>
            </a:r>
          </a:p>
          <a:p>
            <a:r>
              <a:rPr lang="ru-RU" sz="2400" b="1" dirty="0"/>
              <a:t>Данные услуги можно будет получать онлайн в сокращенные сроки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Проект реализуется в рамках национальной программы цифровая экономика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99F588-1A9B-4E31-8B72-5CFF460C96AF}"/>
              </a:ext>
            </a:extLst>
          </p:cNvPr>
          <p:cNvPicPr/>
          <p:nvPr/>
        </p:nvPicPr>
        <p:blipFill>
          <a:blip r:embed="rId2" cstate="print"/>
          <a:srcRect t="20300"/>
          <a:stretch/>
        </p:blipFill>
        <p:spPr>
          <a:xfrm>
            <a:off x="736548" y="3556354"/>
            <a:ext cx="6444615" cy="283019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B20D8-D085-487E-AC12-583413BA8368}"/>
              </a:ext>
            </a:extLst>
          </p:cNvPr>
          <p:cNvSpPr txBox="1"/>
          <p:nvPr/>
        </p:nvSpPr>
        <p:spPr>
          <a:xfrm>
            <a:off x="7846828" y="3429000"/>
            <a:ext cx="3710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 данным Росстата:</a:t>
            </a:r>
          </a:p>
          <a:p>
            <a:r>
              <a:rPr lang="ru-RU" b="1" dirty="0"/>
              <a:t>2017  — 46,6 млн. граждан</a:t>
            </a:r>
          </a:p>
          <a:p>
            <a:r>
              <a:rPr lang="ru-RU" b="1" dirty="0"/>
              <a:t>2016 — 31,7 млн. граждан</a:t>
            </a:r>
          </a:p>
          <a:p>
            <a:r>
              <a:rPr lang="ru-RU" b="1" dirty="0"/>
              <a:t>2015 — 20,3 млн. граждан</a:t>
            </a:r>
          </a:p>
          <a:p>
            <a:r>
              <a:rPr lang="ru-RU" b="1" dirty="0"/>
              <a:t>2014  — 11,6 млн. граждан</a:t>
            </a:r>
          </a:p>
          <a:p>
            <a:endParaRPr lang="ru-RU" b="1" dirty="0"/>
          </a:p>
          <a:p>
            <a:r>
              <a:rPr lang="ru-RU" b="1" i="1" dirty="0"/>
              <a:t>На сегодняшний день зарегистрировано </a:t>
            </a:r>
          </a:p>
          <a:p>
            <a:r>
              <a:rPr lang="ru-RU" b="1" i="1" dirty="0"/>
              <a:t>более 70 млн.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4271769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13C23C-6842-4A7E-A4FD-24AB3564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5" y="-10860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Системы оценки технологий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A95A5-B081-405C-AC5D-2E479CE33845}"/>
              </a:ext>
            </a:extLst>
          </p:cNvPr>
          <p:cNvSpPr txBox="1"/>
          <p:nvPr/>
        </p:nvSpPr>
        <p:spPr>
          <a:xfrm>
            <a:off x="705080" y="952558"/>
            <a:ext cx="1051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C00000"/>
                </a:solidFill>
              </a:rPr>
              <a:t>Готовность технологий  </a:t>
            </a:r>
          </a:p>
          <a:p>
            <a:endParaRPr lang="ru-RU" sz="2400" b="1" i="0" u="none" strike="noStrike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u="none" strike="noStrike" baseline="0" dirty="0"/>
              <a:t>Технологическая готовность – </a:t>
            </a:r>
            <a:r>
              <a:rPr lang="en-US" sz="2400" b="1" i="0" u="none" strike="noStrike" baseline="0" dirty="0"/>
              <a:t>TRL</a:t>
            </a:r>
            <a:r>
              <a:rPr lang="ru-RU" sz="2400" b="1" i="0" u="none" strike="noStrike" baseline="0" dirty="0"/>
              <a:t> (</a:t>
            </a:r>
            <a:r>
              <a:rPr lang="en-US" sz="2400" b="1" i="0" dirty="0">
                <a:effectLst/>
              </a:rPr>
              <a:t>Technology Readiness Level</a:t>
            </a:r>
            <a:r>
              <a:rPr lang="ru-RU" sz="2400" b="1" i="0" dirty="0">
                <a:effectLst/>
              </a:rPr>
              <a:t>)</a:t>
            </a:r>
            <a:endParaRPr lang="en-US" sz="2400" b="1" i="0" u="none" strike="noStrike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u="none" strike="noStrike" baseline="0" dirty="0"/>
              <a:t>Производственная готовность –</a:t>
            </a:r>
            <a:r>
              <a:rPr lang="en-US" sz="2400" b="1" dirty="0"/>
              <a:t> MRL</a:t>
            </a:r>
            <a:r>
              <a:rPr lang="ru-RU" sz="2400" b="1" dirty="0"/>
              <a:t> (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(Manufacturing </a:t>
            </a:r>
            <a:r>
              <a:rPr lang="ru-RU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Readiness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Levels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u="none" strike="noStrike" baseline="0" dirty="0"/>
              <a:t>Коммерческая готовность –</a:t>
            </a:r>
            <a:r>
              <a:rPr lang="en-US" sz="2400" b="1" i="0" u="none" strike="noStrike" baseline="0" dirty="0"/>
              <a:t> CRL</a:t>
            </a:r>
            <a:r>
              <a:rPr lang="ru-RU" sz="2400" b="1" i="0" u="none" strike="noStrike" baseline="0" dirty="0"/>
              <a:t> (</a:t>
            </a:r>
            <a:r>
              <a:rPr lang="en-US" sz="2400" b="1" i="0" dirty="0">
                <a:effectLst/>
              </a:rPr>
              <a:t>(Commercialization Readiness Level)</a:t>
            </a:r>
            <a:endParaRPr lang="ru-RU" sz="2400" b="1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u="none" strike="noStrike" baseline="0" dirty="0"/>
          </a:p>
          <a:p>
            <a:r>
              <a:rPr lang="ru-RU" sz="2400" b="1" dirty="0">
                <a:solidFill>
                  <a:srgbClr val="C00000"/>
                </a:solidFill>
              </a:rPr>
              <a:t>Зрелость технологий </a:t>
            </a:r>
          </a:p>
          <a:p>
            <a:endParaRPr lang="ru-RU" sz="2400" b="1" dirty="0"/>
          </a:p>
          <a:p>
            <a:r>
              <a:rPr lang="ru-RU" sz="2400" b="1" dirty="0"/>
              <a:t>Кривая технологической зрелости (4 этапа):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I этап – зарождение технологии (высокая публикационная активность)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II этап – расцвет технологии (рост патентования и объема рыночной аналитики)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III этап – зрелость технологии (преобладание рыночной аналитики);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IV этап – плато (снижение числа публикаций и патентов, отсутствие изменений или небольшой спад в рыночной аналитике)</a:t>
            </a:r>
          </a:p>
        </p:txBody>
      </p:sp>
    </p:spTree>
    <p:extLst>
      <p:ext uri="{BB962C8B-B14F-4D97-AF65-F5344CB8AC3E}">
        <p14:creationId xmlns:p14="http://schemas.microsoft.com/office/powerpoint/2010/main" val="2600318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6D857-1B53-4289-8A3A-72A55F12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1284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Шкала уровней готовности технологий : ГОСТ Р 57194.1-2016 Трансфер технологий. Общие положения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DAD5-159A-4C75-8C9C-3BF8A9BF614F}"/>
              </a:ext>
            </a:extLst>
          </p:cNvPr>
          <p:cNvSpPr txBox="1"/>
          <p:nvPr/>
        </p:nvSpPr>
        <p:spPr>
          <a:xfrm>
            <a:off x="254597" y="1314171"/>
            <a:ext cx="1156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Шкала УГС </a:t>
            </a:r>
            <a:r>
              <a:rPr lang="ru-RU" sz="2000" b="1" dirty="0">
                <a:solidFill>
                  <a:srgbClr val="2D2D2D"/>
                </a:solidFill>
                <a:effectLst/>
                <a:ea typeface="Times New Roman" panose="02020603050405020304" pitchFamily="18" charset="0"/>
              </a:rPr>
              <a:t>- система показателей, определяющих уровни готовности технологий на различных этапах их разработки, включающая в себя следующие уровни</a:t>
            </a:r>
            <a:r>
              <a:rPr lang="en-US" sz="2000" b="1" dirty="0">
                <a:solidFill>
                  <a:srgbClr val="2D2D2D"/>
                </a:solidFill>
                <a:effectLst/>
                <a:ea typeface="Times New Roman" panose="02020603050405020304" pitchFamily="18" charset="0"/>
              </a:rPr>
              <a:t> (TRL)</a:t>
            </a:r>
            <a:endParaRPr lang="ru-RU" sz="2000" b="1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EAE3824-5964-41EF-97E2-0A27BA2E028D}"/>
              </a:ext>
            </a:extLst>
          </p:cNvPr>
          <p:cNvGraphicFramePr>
            <a:graphicFrameLocks noGrp="1"/>
          </p:cNvGraphicFramePr>
          <p:nvPr/>
        </p:nvGraphicFramePr>
        <p:xfrm>
          <a:off x="254597" y="2101785"/>
          <a:ext cx="11815483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172">
                  <a:extLst>
                    <a:ext uri="{9D8B030D-6E8A-4147-A177-3AD203B41FA5}">
                      <a16:colId xmlns:a16="http://schemas.microsoft.com/office/drawing/2014/main" val="2622984842"/>
                    </a:ext>
                  </a:extLst>
                </a:gridCol>
                <a:gridCol w="8302311">
                  <a:extLst>
                    <a:ext uri="{9D8B030D-6E8A-4147-A177-3AD203B41FA5}">
                      <a16:colId xmlns:a16="http://schemas.microsoft.com/office/drawing/2014/main" val="418926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/>
                        <a:t>Уровень УГТС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Критерии оценки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9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Сформулирована фундаментальная концепция технологии и обоснование ее полезности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Выявлены и опубликованы фундаментальные принципы. Сформулирована идея решения той или иной физической или технической проблемы, произведено ее теоретическое и/или экспериментальное обоснование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20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УГТ2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Определены целевые области применения технологии и ее критические элементы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Сформулированы технологическая концепция и/или возможные применения возможных концепций для перспективных объектов. Обоснованы необходимость и возможность создания новой технологии или технического решения, в которых используются физические эффекты и явления, подтвердившие уровень УГТ1. Подтверждена обоснованность концепции, технического решения, доказана эффективность использования идеи (технологии) в решении прикладных задач на базе предварительной проработки на уровне расчетных исследований и моделирования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22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D00F8-3196-4CD5-9D6F-94B51A14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49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«Умный дом» (</a:t>
            </a:r>
            <a:r>
              <a:rPr lang="en-US" sz="3200" b="1" dirty="0">
                <a:solidFill>
                  <a:srgbClr val="0070C0"/>
                </a:solidFill>
              </a:rPr>
              <a:t>Smart Home)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DF3C6-8785-4C9E-89DF-5DA6C7191D5E}"/>
              </a:ext>
            </a:extLst>
          </p:cNvPr>
          <p:cNvSpPr txBox="1"/>
          <p:nvPr/>
        </p:nvSpPr>
        <p:spPr>
          <a:xfrm>
            <a:off x="287080" y="1002397"/>
            <a:ext cx="1134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Умный дом (</a:t>
            </a:r>
            <a:r>
              <a:rPr lang="en-US" b="1" i="1" dirty="0"/>
              <a:t>Smart Home</a:t>
            </a:r>
            <a:r>
              <a:rPr lang="ru-RU" b="1" i="1" dirty="0"/>
              <a:t>)</a:t>
            </a:r>
            <a:r>
              <a:rPr lang="ru-RU" dirty="0"/>
              <a:t> </a:t>
            </a:r>
            <a:r>
              <a:rPr lang="ru-RU" i="1" dirty="0"/>
              <a:t>– </a:t>
            </a:r>
            <a:r>
              <a:rPr lang="ru-RU" dirty="0"/>
              <a:t>программно-аппаратный комплекс, который позволяет автоматизировать и упростить управление различными системами, а также другим оборудованием дома или квартиры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81F7C-0F8D-47E9-B316-D612BB113AE8}"/>
              </a:ext>
            </a:extLst>
          </p:cNvPr>
          <p:cNvSpPr txBox="1"/>
          <p:nvPr/>
        </p:nvSpPr>
        <p:spPr>
          <a:xfrm>
            <a:off x="393780" y="1752118"/>
            <a:ext cx="116178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YS Text Fallback"/>
              </a:rPr>
              <a:t>Управляющие устройства.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Fallback"/>
              </a:rPr>
              <a:t> </a:t>
            </a:r>
            <a:r>
              <a:rPr lang="ru-RU" dirty="0">
                <a:solidFill>
                  <a:srgbClr val="000000"/>
                </a:solidFill>
                <a:latin typeface="YS Text Fallback"/>
              </a:rPr>
              <a:t>Ко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Fallback"/>
              </a:rPr>
              <a:t>нтроллеры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S Text Fallback"/>
              </a:rPr>
              <a:t>хабы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Fallback"/>
              </a:rPr>
              <a:t>) осуществляют управление системой (прием и обработку сигналов, выдачу команд) в автоматическом режиме по задаваемым пользователем настройкам. В зависимости от конфигурации системы таких управляющих устройств может быть одно или несколько – во втором случае они также соединены друг с другом и подключены к общему терминалу, роль которого может выполнять специализированное оборудование или домашний ПК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YS Text Fallback"/>
              </a:rPr>
              <a:t>Датчики.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Fallback"/>
              </a:rPr>
              <a:t> Назначение этих устройств – контроль над состоянием среды (жилого пространства). Они регистрируют изменения ее характеристик (например, температуры, влажности, наличие движения, давление в отопительной системе и т. д.) и подают соответствующие сигналы на контроллер, который после их обработки выдает управляющие команды, направленные на приведение параметров жилья к установленным или оповещение пользователя о возможной опасности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YS Text Fallback"/>
              </a:rPr>
              <a:t>Исполнительные устройства. 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Fallback"/>
              </a:rPr>
              <a:t>Наиболее многочисленная группа приборов, задача которых – выполнить определенное действие при подаче контроллером управляющей команды. К исполнительным устройствам относятся автоматические выключатели и розетки, оповещатели (сирены), запорные клапаны, кондиционеры, вентиляционные установки и т. д.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YS Text Fallback"/>
              </a:rPr>
              <a:t>Дополнительное оборудование.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Fallback"/>
              </a:rPr>
              <a:t>Для слаженной работы всей системы и ее отдельных элементов необходимо обеспечить их надежную коммуникацию друг с другом. С этой целью используются маршрутизаторы, автономные источники питания устройств, сетевые распределители, коммуникационные кабели, устройства беспроводной связи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47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6D857-1B53-4289-8A3A-72A55F12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1284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Шкала уровней готовности технологий : ГОСТ Р 57194.1-2016 Трансфер технологий. Общие положения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DAD5-159A-4C75-8C9C-3BF8A9BF614F}"/>
              </a:ext>
            </a:extLst>
          </p:cNvPr>
          <p:cNvSpPr txBox="1"/>
          <p:nvPr/>
        </p:nvSpPr>
        <p:spPr>
          <a:xfrm>
            <a:off x="254597" y="1314171"/>
            <a:ext cx="1156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Шкала УГС </a:t>
            </a:r>
            <a:r>
              <a:rPr lang="ru-RU" sz="2000" b="1" dirty="0">
                <a:solidFill>
                  <a:srgbClr val="2D2D2D"/>
                </a:solidFill>
                <a:effectLst/>
                <a:ea typeface="Times New Roman" panose="02020603050405020304" pitchFamily="18" charset="0"/>
              </a:rPr>
              <a:t>- система показателей, определяющих уровни готовности технологий на различных этапах их разработки, включающая в себя следующие уровни</a:t>
            </a:r>
            <a:r>
              <a:rPr lang="en-US" sz="2000" b="1" dirty="0">
                <a:solidFill>
                  <a:srgbClr val="2D2D2D"/>
                </a:solidFill>
                <a:effectLst/>
                <a:ea typeface="Times New Roman" panose="02020603050405020304" pitchFamily="18" charset="0"/>
              </a:rPr>
              <a:t> (TRL)</a:t>
            </a:r>
            <a:endParaRPr lang="ru-RU" sz="2000" b="1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EAE3824-5964-41EF-97E2-0A27BA2E028D}"/>
              </a:ext>
            </a:extLst>
          </p:cNvPr>
          <p:cNvGraphicFramePr>
            <a:graphicFrameLocks noGrp="1"/>
          </p:cNvGraphicFramePr>
          <p:nvPr/>
        </p:nvGraphicFramePr>
        <p:xfrm>
          <a:off x="254597" y="1969583"/>
          <a:ext cx="11815483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374">
                  <a:extLst>
                    <a:ext uri="{9D8B030D-6E8A-4147-A177-3AD203B41FA5}">
                      <a16:colId xmlns:a16="http://schemas.microsoft.com/office/drawing/2014/main" val="2622984842"/>
                    </a:ext>
                  </a:extLst>
                </a:gridCol>
                <a:gridCol w="8170109">
                  <a:extLst>
                    <a:ext uri="{9D8B030D-6E8A-4147-A177-3AD203B41FA5}">
                      <a16:colId xmlns:a16="http://schemas.microsoft.com/office/drawing/2014/main" val="418926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Уровень УГТС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Критерии оценки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9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УГТ3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 макетный образец и продемонстрированы его ключевые характеристики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Даны аналитические и экспериментальные подтверждения по важнейшим функциональным возможностям и/или характеристикам выбранной концепции. Проведено расчетное и/или экспериментальное (лабораторное) обоснование эффективности технологий, продемонстрирована работоспособность концепции новой технологии в экспериментальной работе на мелкомасштабных моделях устройств. На этом этапе в проектах также предусматривается отбор работ для дальнейшей разработки технологий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0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УГТ4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 лабораторный образец, подготовлен лабораторный стенд, проведены испытания базовых функций связи с другими элементами системы 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Компоненты и/или макеты проверены в лабораторных условиях. Продемонстрированы работоспособность и совместимость технологий на достаточно подробных макетах разрабатываемых устройств (объектов) в лабораторных условиях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85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6D857-1B53-4289-8A3A-72A55F12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1284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Шкала уровней готовности технологий : ГОСТ Р 57194.1-2016 Трансфер технологий. Общие положения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EAE3824-5964-41EF-97E2-0A27BA2E028D}"/>
              </a:ext>
            </a:extLst>
          </p:cNvPr>
          <p:cNvGraphicFramePr>
            <a:graphicFrameLocks noGrp="1"/>
          </p:cNvGraphicFramePr>
          <p:nvPr/>
        </p:nvGraphicFramePr>
        <p:xfrm>
          <a:off x="270734" y="1454020"/>
          <a:ext cx="11650532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782">
                  <a:extLst>
                    <a:ext uri="{9D8B030D-6E8A-4147-A177-3AD203B41FA5}">
                      <a16:colId xmlns:a16="http://schemas.microsoft.com/office/drawing/2014/main" val="2622984842"/>
                    </a:ext>
                  </a:extLst>
                </a:gridCol>
                <a:gridCol w="8318750">
                  <a:extLst>
                    <a:ext uri="{9D8B030D-6E8A-4147-A177-3AD203B41FA5}">
                      <a16:colId xmlns:a16="http://schemas.microsoft.com/office/drawing/2014/main" val="418926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Уровень УГТС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Критерии оценки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9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УГТ5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 экспериментальный образец в реальном масштабе по полупромышленной технологии и испытан, проведена эмуляция основных внешних условий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Компоненты и/или макеты подсистем верифицированы в условиях, близких к реальным. Основные технологические компоненты интегрированы с подходящими другими ("поддерживающими") элементами, и технология испытана в моделируемых условиях. Достигнут уровень промежуточных/полных масштабов разрабатываемых систем, которые могут быть исследованы на стендовом оборудовании и в условиях, приближенных к натурным условиям. Испытывают не прототипы, а только детализированные макеты разрабатываемых устройств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УГТ6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 полнофункциональный образец на пилотной производственной линии, подтверждены рабочие характеристики в условиях, приближенных к реальности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 или прототип системы/подсистемы продемонстрированы в условиях, близких к реальным. Прототип системы/подсистемы содержит все детали разрабатываемых устройств. Доказаны реализуемость и эффективность технологий в натурных или близких к натурным условиях и возможность интеграции технологии в компоновку разрабатываемой конструкции, для которой данная технология должна продемонстрировать работоспособность. Возможна полномасштабная разработка системы с реализацией требуемых свойств и уровня характеристик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270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6D857-1B53-4289-8A3A-72A55F12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Шкала уровней готовности технологий : ГОСТ Р 57194.1-2016 Трансфер технологий. Общие положения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EAE3824-5964-41EF-97E2-0A27BA2E028D}"/>
              </a:ext>
            </a:extLst>
          </p:cNvPr>
          <p:cNvGraphicFramePr>
            <a:graphicFrameLocks noGrp="1"/>
          </p:cNvGraphicFramePr>
          <p:nvPr/>
        </p:nvGraphicFramePr>
        <p:xfrm>
          <a:off x="190930" y="1325563"/>
          <a:ext cx="11810139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104">
                  <a:extLst>
                    <a:ext uri="{9D8B030D-6E8A-4147-A177-3AD203B41FA5}">
                      <a16:colId xmlns:a16="http://schemas.microsoft.com/office/drawing/2014/main" val="2622984842"/>
                    </a:ext>
                  </a:extLst>
                </a:gridCol>
                <a:gridCol w="7407035">
                  <a:extLst>
                    <a:ext uri="{9D8B030D-6E8A-4147-A177-3AD203B41FA5}">
                      <a16:colId xmlns:a16="http://schemas.microsoft.com/office/drawing/2014/main" val="418926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Уровень УГТС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Критерии оценки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9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УГТ7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Прототип системы продемонстрирован в составе системы в реальных условиях эксплуатации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Прототип системы прошел демонстрацию в эксплуатационных условиях. Прототип отражает планируемую штатную систему или близок к ней. На этой стадии решают вопрос о возможности применения целостной технологии на объекте и целесообразности запуска объекта в серийное производство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0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УГТ8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Окончательное подтверждение работоспособности образца. Разработка. функционирующей реальной системы завершена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Создана штатная система и освидетельствована (квалифицирована) посредством испытаний и демонстраций. Технология проверена на работоспособность в своей конечной форме и в ожидаемых условиях эксплуатации в составе технической системы (комплекса). В большинстве случаев данный УГТ соответствует окончанию разработки подлинной системы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УГТ9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Изделие удовлетворяет всем требованиям: инженерным, производственным, эксплуатационным, по качеству и надежности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Продемонстрирована работа реальной системы в условиях реальной эксплуатации. Технология подготовлена к серийному производству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Возможна модификация по снижению себестоимости, развитию и эволюции системы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 выпускается серийно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849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MRL — методика определения уровня готовности производства (Manufacturing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Levels</a:t>
            </a:r>
            <a:r>
              <a:rPr lang="ru-RU" sz="32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BD9C584-B2C6-4859-855F-A7934207E1B2}"/>
              </a:ext>
            </a:extLst>
          </p:cNvPr>
          <p:cNvGraphicFramePr>
            <a:graphicFrameLocks noGrp="1"/>
          </p:cNvGraphicFramePr>
          <p:nvPr/>
        </p:nvGraphicFramePr>
        <p:xfrm>
          <a:off x="306636" y="1325563"/>
          <a:ext cx="11578728" cy="5262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8950">
                  <a:extLst>
                    <a:ext uri="{9D8B030D-6E8A-4147-A177-3AD203B41FA5}">
                      <a16:colId xmlns:a16="http://schemas.microsoft.com/office/drawing/2014/main" val="2750006318"/>
                    </a:ext>
                  </a:extLst>
                </a:gridCol>
                <a:gridCol w="7039778">
                  <a:extLst>
                    <a:ext uri="{9D8B030D-6E8A-4147-A177-3AD203B41FA5}">
                      <a16:colId xmlns:a16="http://schemas.microsoft.com/office/drawing/2014/main" val="505551720"/>
                    </a:ext>
                  </a:extLst>
                </a:gridCol>
              </a:tblGrid>
              <a:tr h="317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MRL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Критерии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4079237606"/>
                  </a:ext>
                </a:extLst>
              </a:tr>
              <a:tr h="948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Сделаны выводы относительно основных производственных потребностей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Формирование базовых вводных производства. На теоретическом уровне определены базовые производственные концепции. Произведена оценка возможностей в соответствии с требованиями продукта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625355253"/>
                  </a:ext>
                </a:extLst>
              </a:tr>
              <a:tr h="7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Определена концепция производства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Определение производственной концепции. Определена производственная концепция в соответствии со сферой применения. Проектирование производственной линии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2063815187"/>
                  </a:ext>
                </a:extLst>
              </a:tr>
              <a:tr h="7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Подтверждена производственная концепция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процессы. Произведены лабораторные исследования для верификации проектных изысканий (</a:t>
                      </a:r>
                      <a:r>
                        <a:rPr lang="ru-RU" sz="1800" b="1" dirty="0" err="1">
                          <a:effectLst/>
                        </a:rPr>
                        <a:t>paper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studies</a:t>
                      </a:r>
                      <a:r>
                        <a:rPr lang="ru-RU" sz="1800" b="1" dirty="0">
                          <a:effectLst/>
                        </a:rPr>
                        <a:t>). Верификация производственной концепции. Разработаны экспериментальные производственные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1309613321"/>
                  </a:ext>
                </a:extLst>
              </a:tr>
              <a:tr h="948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Достигнута возможность изготовления технических средств в лабораторных условиях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Производственный процесс в лабораторных условиях. Достигнута возможность изготовления технических средств (демонстрационных образцов) в лабораторных условиях. Определены требования к цепочке поставок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146717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216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MRL — методика определения уровня готовности производства (Manufacturing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Levels</a:t>
            </a:r>
            <a:r>
              <a:rPr lang="ru-RU" sz="32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BD9C584-B2C6-4859-855F-A7934207E1B2}"/>
              </a:ext>
            </a:extLst>
          </p:cNvPr>
          <p:cNvGraphicFramePr>
            <a:graphicFrameLocks noGrp="1"/>
          </p:cNvGraphicFramePr>
          <p:nvPr/>
        </p:nvGraphicFramePr>
        <p:xfrm>
          <a:off x="297455" y="1226913"/>
          <a:ext cx="11375834" cy="525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5447">
                  <a:extLst>
                    <a:ext uri="{9D8B030D-6E8A-4147-A177-3AD203B41FA5}">
                      <a16:colId xmlns:a16="http://schemas.microsoft.com/office/drawing/2014/main" val="2750006318"/>
                    </a:ext>
                  </a:extLst>
                </a:gridCol>
                <a:gridCol w="6550387">
                  <a:extLst>
                    <a:ext uri="{9D8B030D-6E8A-4147-A177-3AD203B41FA5}">
                      <a16:colId xmlns:a16="http://schemas.microsoft.com/office/drawing/2014/main" val="505551720"/>
                    </a:ext>
                  </a:extLst>
                </a:gridCol>
              </a:tblGrid>
              <a:tr h="117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Уровень MRL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>
                          <a:effectLst/>
                        </a:rPr>
                        <a:t>Критерии оценки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4079237606"/>
                  </a:ext>
                </a:extLst>
              </a:tr>
              <a:tr h="59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MRL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Достигнута возможность изготовления прототипов компонентов систем в соответствующих производственных условиях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Элементы производственного процесса в естественных условиях. Закончена идентификация критически важных компонентов и технологий. Материалы, инструменты, испытательное оборудование, а также компетенции персонала были верифицированы. Стоимостная модель (</a:t>
                      </a:r>
                      <a:r>
                        <a:rPr lang="ru-RU" sz="1800" b="1" dirty="0" err="1">
                          <a:effectLst/>
                        </a:rPr>
                        <a:t>сost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model</a:t>
                      </a:r>
                      <a:r>
                        <a:rPr lang="ru-RU" sz="1800" b="1" dirty="0">
                          <a:effectLst/>
                        </a:rPr>
                        <a:t>) была идентифицирована в соответствии с потоком создания стоимости (</a:t>
                      </a:r>
                      <a:r>
                        <a:rPr lang="ru-RU" sz="1800" b="1" dirty="0" err="1">
                          <a:effectLst/>
                        </a:rPr>
                        <a:t>value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stream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mapping</a:t>
                      </a:r>
                      <a:r>
                        <a:rPr lang="ru-RU" sz="1800" b="1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1519443528"/>
                  </a:ext>
                </a:extLst>
              </a:tr>
              <a:tr h="714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MRL 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Достигнута возможность изготовления прототипов систем и подсистем при наличии готовых элементов основного производства (промышленное оборудование, квалифицированные кадры, инструментальная или технологическая оснастка, методы обработки, материалы и пр.)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Производство прототипов систем и подсистем при наличии готовых элементов основного производства Достигнута возможность изготовления прототипа системы при наличии готовых элементов основного производства. Идентифицированы долгосрочные элементы цепочки поставок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335555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508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MRL — методика определения уровня готовности производства (Manufacturing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Levels</a:t>
            </a:r>
            <a:r>
              <a:rPr lang="ru-RU" sz="32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BD9C584-B2C6-4859-855F-A7934207E1B2}"/>
              </a:ext>
            </a:extLst>
          </p:cNvPr>
          <p:cNvGraphicFramePr>
            <a:graphicFrameLocks noGrp="1"/>
          </p:cNvGraphicFramePr>
          <p:nvPr/>
        </p:nvGraphicFramePr>
        <p:xfrm>
          <a:off x="154236" y="1226913"/>
          <a:ext cx="11799065" cy="5398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9788">
                  <a:extLst>
                    <a:ext uri="{9D8B030D-6E8A-4147-A177-3AD203B41FA5}">
                      <a16:colId xmlns:a16="http://schemas.microsoft.com/office/drawing/2014/main" val="2750006318"/>
                    </a:ext>
                  </a:extLst>
                </a:gridCol>
                <a:gridCol w="6059277">
                  <a:extLst>
                    <a:ext uri="{9D8B030D-6E8A-4147-A177-3AD203B41FA5}">
                      <a16:colId xmlns:a16="http://schemas.microsoft.com/office/drawing/2014/main" val="505551720"/>
                    </a:ext>
                  </a:extLst>
                </a:gridCol>
              </a:tblGrid>
              <a:tr h="117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MRL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Критерии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4079237606"/>
                  </a:ext>
                </a:extLst>
              </a:tr>
              <a:tr h="414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dirty="0">
                          <a:effectLst/>
                        </a:rPr>
                        <a:t>Достигнута возможность изготовления систем, подсистем или их компонентов в условиях, близких к реальным, и при завершенных конструкторских расчетах</a:t>
                      </a:r>
                      <a:endParaRPr lang="ru-RU" sz="1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dirty="0">
                          <a:effectLst/>
                        </a:rPr>
                        <a:t>Производство систем, подсистем или их компонентов в условиях, приближенным к реальным Достигнута возможность изготовления систем, подсистем или их компонентов в условиях, близких к реальным. Оценена цепочка поставщиков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882600265"/>
                  </a:ext>
                </a:extLst>
              </a:tr>
              <a:tr h="372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Испытана пилотная производственная линия, достигнута готовность к началу мелкосерийного производства</a:t>
                      </a: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dirty="0">
                          <a:effectLst/>
                        </a:rPr>
                        <a:t>Испытана пилотная производственная линия. Качество производственных процессов доказано. Цепочка поставок создана и является стабильной. Достигнута готовность к началу </a:t>
                      </a:r>
                      <a:r>
                        <a:rPr lang="ru-RU" sz="1750" b="1" dirty="0" err="1">
                          <a:effectLst/>
                        </a:rPr>
                        <a:t>полносерийного</a:t>
                      </a:r>
                      <a:r>
                        <a:rPr lang="ru-RU" sz="1750" b="1" dirty="0">
                          <a:effectLst/>
                        </a:rPr>
                        <a:t> производства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1805127556"/>
                  </a:ext>
                </a:extLst>
              </a:tr>
              <a:tr h="414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Успешно продемонстрирована возможность мелкосерийного производства, подготовлена база для полномасштабного производства</a:t>
                      </a: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dirty="0">
                          <a:effectLst/>
                        </a:rPr>
                        <a:t>Мелкосерийное производство. Успешно продемонстрирована возможность мелкосерийного производства, подготовлена база для полномасштабного производства. Обоснована стоимостная модель </a:t>
                      </a:r>
                      <a:r>
                        <a:rPr lang="ru-RU" sz="1750" b="1" dirty="0" err="1">
                          <a:effectLst/>
                        </a:rPr>
                        <a:t>полносерийного</a:t>
                      </a:r>
                      <a:r>
                        <a:rPr lang="ru-RU" sz="1750" b="1" dirty="0">
                          <a:effectLst/>
                        </a:rPr>
                        <a:t> производства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224930534"/>
                  </a:ext>
                </a:extLst>
              </a:tr>
              <a:tr h="382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MRL 10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Налажено полномасштабное производство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dirty="0" err="1">
                          <a:effectLst/>
                        </a:rPr>
                        <a:t>Полносерийное</a:t>
                      </a:r>
                      <a:r>
                        <a:rPr lang="ru-RU" sz="1750" b="1" dirty="0">
                          <a:effectLst/>
                        </a:rPr>
                        <a:t> производство. Налажено полномасштабное производство с участием субподрядчиков. Использование бережливого производства и систем менеджмента качества (СМК)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2780659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864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CRL — методика определения уровня рыночной готовности и коммерциализации (</a:t>
            </a:r>
            <a:r>
              <a:rPr lang="ru-RU" sz="3200" b="1" dirty="0" err="1">
                <a:solidFill>
                  <a:srgbClr val="0070C0"/>
                </a:solidFill>
              </a:rPr>
              <a:t>Commercialization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Level)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A907A7-C3B9-4965-947B-E52CBDF17021}"/>
              </a:ext>
            </a:extLst>
          </p:cNvPr>
          <p:cNvGraphicFramePr>
            <a:graphicFrameLocks noGrp="1"/>
          </p:cNvGraphicFramePr>
          <p:nvPr/>
        </p:nvGraphicFramePr>
        <p:xfrm>
          <a:off x="429659" y="1325563"/>
          <a:ext cx="11446524" cy="525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5560">
                  <a:extLst>
                    <a:ext uri="{9D8B030D-6E8A-4147-A177-3AD203B41FA5}">
                      <a16:colId xmlns:a16="http://schemas.microsoft.com/office/drawing/2014/main" val="4149312892"/>
                    </a:ext>
                  </a:extLst>
                </a:gridCol>
                <a:gridCol w="7160964">
                  <a:extLst>
                    <a:ext uri="{9D8B030D-6E8A-4147-A177-3AD203B41FA5}">
                      <a16:colId xmlns:a16="http://schemas.microsoft.com/office/drawing/2014/main" val="3948456207"/>
                    </a:ext>
                  </a:extLst>
                </a:gridCol>
              </a:tblGrid>
              <a:tr h="100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СRL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Критерии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513544195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Определено наличие потребности рынка по литературным источникам: тренды, обзоры, конференции, динамика патентования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Определен потенциальный заказчик/ наличие потребности рынка: тренды, обзоры, конференции, динамика патентования. Определены основные показатели качества. Проведено рецензирование внешними экспертами. PAM (</a:t>
                      </a:r>
                      <a:r>
                        <a:rPr lang="ru-RU" sz="1800" b="1" dirty="0" err="1">
                          <a:effectLst/>
                        </a:rPr>
                        <a:t>Potential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Available</a:t>
                      </a:r>
                      <a:r>
                        <a:rPr lang="ru-RU" sz="1800" b="1" dirty="0">
                          <a:effectLst/>
                        </a:rPr>
                        <a:t> Market) – потенциальный объём рынка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930367265"/>
                  </a:ext>
                </a:extLst>
              </a:tr>
              <a:tr h="8339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Определены и оценены целевые потребительские сегменты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Исходя из проблем заказчика, определены целевые потребительские сегменты, в том числе междисциплинарные, и оценен их объем. Определены ключевые компетенции, определяющие ключевые преимущества. Проведено сравнение по критическим параметрам и экономическим оценкам с конкурентами с учетом динамики рынка. Проведен анализ обзоров рынка, итогов конференций. Получена обратная связь от потенциальных потребителей, в том числе комфортные письма. Определена целесообразность выполнения проекта. Оценен TAM (Total </a:t>
                      </a:r>
                      <a:r>
                        <a:rPr lang="ru-RU" sz="1800" b="1" dirty="0" err="1">
                          <a:effectLst/>
                        </a:rPr>
                        <a:t>Addressable</a:t>
                      </a:r>
                      <a:r>
                        <a:rPr lang="ru-RU" sz="1800" b="1" dirty="0">
                          <a:effectLst/>
                        </a:rPr>
                        <a:t> Market) – общий объём целевого рынка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237621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018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CRL — методика определения уровня рыночной готовности и коммерциализации (</a:t>
            </a:r>
            <a:r>
              <a:rPr lang="ru-RU" sz="3200" b="1" dirty="0" err="1">
                <a:solidFill>
                  <a:srgbClr val="0070C0"/>
                </a:solidFill>
              </a:rPr>
              <a:t>Commercialization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Level)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A907A7-C3B9-4965-947B-E52CBDF17021}"/>
              </a:ext>
            </a:extLst>
          </p:cNvPr>
          <p:cNvGraphicFramePr>
            <a:graphicFrameLocks noGrp="1"/>
          </p:cNvGraphicFramePr>
          <p:nvPr/>
        </p:nvGraphicFramePr>
        <p:xfrm>
          <a:off x="429659" y="1325563"/>
          <a:ext cx="11446524" cy="5243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4149312892"/>
                    </a:ext>
                  </a:extLst>
                </a:gridCol>
                <a:gridCol w="7788925">
                  <a:extLst>
                    <a:ext uri="{9D8B030D-6E8A-4147-A177-3AD203B41FA5}">
                      <a16:colId xmlns:a16="http://schemas.microsoft.com/office/drawing/2014/main" val="3948456207"/>
                    </a:ext>
                  </a:extLst>
                </a:gridCol>
              </a:tblGrid>
              <a:tr h="100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СRL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Критерии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513544195"/>
                  </a:ext>
                </a:extLst>
              </a:tr>
              <a:tr h="8983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Проведены конкурентный анализ, анализ поставщиков, уточнены характеристики продукта, способы монетизации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Проведены конкурентный анализ, анализ поставщиков, уточнены характеристики продукта, способы монетизации. Разработана продуктовая стратегия. Заказчик далее рецензирует предложенное решение Количественные экономические преимущества для потребителя. Определен облик конкурента. Проведены мероприятия по </a:t>
                      </a:r>
                      <a:r>
                        <a:rPr lang="ru-RU" sz="1800" b="1" dirty="0" err="1">
                          <a:effectLst/>
                        </a:rPr>
                        <a:t>customer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development</a:t>
                      </a:r>
                      <a:r>
                        <a:rPr lang="ru-RU" sz="1800" b="1" dirty="0">
                          <a:effectLst/>
                        </a:rPr>
                        <a:t>. Уточнена ниша продукта и уточнена доля рынка по сегментам, включая глобальный рынок. Рассмотрены варианты и определены "за" и "против"" Определено наличие на рынке компонентов и материалов. Сделана оценка стоимости владения. Подготовлены материалы в формате представления инвестору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3153205413"/>
                  </a:ext>
                </a:extLst>
              </a:tr>
              <a:tr h="6408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Уточнены конкуренты, поставщики, модели ценообразования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Уточнены конкуренты по секторам, Оценен SAM (</a:t>
                      </a:r>
                      <a:r>
                        <a:rPr lang="ru-RU" sz="1800" b="1" dirty="0" err="1">
                          <a:effectLst/>
                        </a:rPr>
                        <a:t>Served</a:t>
                      </a:r>
                      <a:r>
                        <a:rPr lang="ru-RU" sz="1800" b="1" dirty="0">
                          <a:effectLst/>
                        </a:rPr>
                        <a:t>/</a:t>
                      </a:r>
                      <a:r>
                        <a:rPr lang="ru-RU" sz="1800" b="1" dirty="0" err="1">
                          <a:effectLst/>
                        </a:rPr>
                        <a:t>Serviceable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Available</a:t>
                      </a:r>
                      <a:r>
                        <a:rPr lang="ru-RU" sz="1800" b="1" dirty="0">
                          <a:effectLst/>
                        </a:rPr>
                        <a:t> Market) – доступный объём рынка; Уточнены соответственно характеристики продукта, проведена адаптация модели ценообразования. Продуктовая стратегия защищена на уровне компании. Определены инвесторы и их области инвестирования для контакта на следующем уровне TRL. Определены поставщики критических компонентов, с которыми нужно заключить эксклюзивные соглашения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60962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350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CRL — методика определения уровня рыночной готовности и коммерциализации (</a:t>
            </a:r>
            <a:r>
              <a:rPr lang="ru-RU" sz="3200" b="1" dirty="0" err="1">
                <a:solidFill>
                  <a:srgbClr val="0070C0"/>
                </a:solidFill>
              </a:rPr>
              <a:t>Commercialization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Level)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A907A7-C3B9-4965-947B-E52CBDF17021}"/>
              </a:ext>
            </a:extLst>
          </p:cNvPr>
          <p:cNvGraphicFramePr>
            <a:graphicFrameLocks noGrp="1"/>
          </p:cNvGraphicFramePr>
          <p:nvPr/>
        </p:nvGraphicFramePr>
        <p:xfrm>
          <a:off x="224009" y="1631092"/>
          <a:ext cx="11743981" cy="3791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5254">
                  <a:extLst>
                    <a:ext uri="{9D8B030D-6E8A-4147-A177-3AD203B41FA5}">
                      <a16:colId xmlns:a16="http://schemas.microsoft.com/office/drawing/2014/main" val="4149312892"/>
                    </a:ext>
                  </a:extLst>
                </a:gridCol>
                <a:gridCol w="7968727">
                  <a:extLst>
                    <a:ext uri="{9D8B030D-6E8A-4147-A177-3AD203B41FA5}">
                      <a16:colId xmlns:a16="http://schemas.microsoft.com/office/drawing/2014/main" val="3948456207"/>
                    </a:ext>
                  </a:extLst>
                </a:gridCol>
              </a:tblGrid>
              <a:tr h="10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>
                          <a:effectLst/>
                        </a:rPr>
                        <a:t>Уровень СRL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>
                          <a:effectLst/>
                        </a:rPr>
                        <a:t>Критерии оценки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513544195"/>
                  </a:ext>
                </a:extLst>
              </a:tr>
              <a:tr h="41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Уточнена ценовая политика, выбраны канал продаж, приоритетные поставщики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По результатам тестирования экспериментального образца обновлена модель цены и уточнена ценовая политика. Выбраны канал продаж, приоритетные поставщики, диверсифицированы каналы поставок компонентов/материалов. Подготовлены ресурсы для работы с идентифицированными инвесторами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1317640145"/>
                  </a:ext>
                </a:extLst>
              </a:tr>
              <a:tr h="41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Уточненные спецификации продукта по каждому целевому сегменту, уточненная бизнес-модель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По итогам TRL 5 уточнены спецификации продукта по каждому целевому сегменту, уточнена бизнес-модель. Разработаны спецификации для каждого потребительского сегмента. Подготовлены ресурсы для работы с ключевыми лицами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165666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024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CRL — методика определения уровня рыночной готовности и коммерциализации (</a:t>
            </a:r>
            <a:r>
              <a:rPr lang="ru-RU" sz="3200" b="1" dirty="0" err="1">
                <a:solidFill>
                  <a:srgbClr val="0070C0"/>
                </a:solidFill>
              </a:rPr>
              <a:t>Commercialization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Level)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A907A7-C3B9-4965-947B-E52CBDF17021}"/>
              </a:ext>
            </a:extLst>
          </p:cNvPr>
          <p:cNvGraphicFramePr>
            <a:graphicFrameLocks noGrp="1"/>
          </p:cNvGraphicFramePr>
          <p:nvPr/>
        </p:nvGraphicFramePr>
        <p:xfrm>
          <a:off x="429659" y="1325563"/>
          <a:ext cx="11446524" cy="523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042">
                  <a:extLst>
                    <a:ext uri="{9D8B030D-6E8A-4147-A177-3AD203B41FA5}">
                      <a16:colId xmlns:a16="http://schemas.microsoft.com/office/drawing/2014/main" val="4149312892"/>
                    </a:ext>
                  </a:extLst>
                </a:gridCol>
                <a:gridCol w="8152482">
                  <a:extLst>
                    <a:ext uri="{9D8B030D-6E8A-4147-A177-3AD203B41FA5}">
                      <a16:colId xmlns:a16="http://schemas.microsoft.com/office/drawing/2014/main" val="3948456207"/>
                    </a:ext>
                  </a:extLst>
                </a:gridCol>
              </a:tblGrid>
              <a:tr h="100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СRL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Критерии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513544195"/>
                  </a:ext>
                </a:extLst>
              </a:tr>
              <a:tr h="8983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Предварительный вывод на рынок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Уточнены конкурирующие продукты на международном рынке и уточнены критические преимущества ПО. Определены бизнес схемы и основные условия сотрудничества. Разработана ценовая политика. Подготовлен финансовый план, включая финансовые показатели проекта. Оценен SOM (</a:t>
                      </a:r>
                      <a:r>
                        <a:rPr lang="ru-RU" sz="1800" b="1" dirty="0" err="1">
                          <a:effectLst/>
                        </a:rPr>
                        <a:t>Serviceable</a:t>
                      </a:r>
                      <a:r>
                        <a:rPr lang="ru-RU" sz="1800" b="1" dirty="0">
                          <a:effectLst/>
                        </a:rPr>
                        <a:t> &amp; </a:t>
                      </a:r>
                      <a:r>
                        <a:rPr lang="ru-RU" sz="1800" b="1" dirty="0" err="1">
                          <a:effectLst/>
                        </a:rPr>
                        <a:t>Obtainable</a:t>
                      </a:r>
                      <a:r>
                        <a:rPr lang="ru-RU" sz="1800" b="1" dirty="0">
                          <a:effectLst/>
                        </a:rPr>
                        <a:t> Market) – реально достижимый объём рынка. Осуществлен предварительный вывод на рынок. Проведено тестирование и подтверждение гипотезы о каналах продаж. Выпущены прайс-листы. Подготовлен плана маркетинга. Получены письменные подтверждения заинтересованности от партнера/потенциальных потребителей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1161127177"/>
                  </a:ext>
                </a:extLst>
              </a:tr>
              <a:tr h="4477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Отработка замечаний заказчиков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Проведены пробные продажи в соответствии с маркетинговой стратегией. Отработаны замечания заказчиков по результатам предварительных продаж. Получена обратная связь от пользователей по конкурентным преимуществам. Зафиксированы бизнес-модели продаж. Организована система продаж и сервиса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2782971643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Вывод на рынок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Вывод продукции на рынок. Совершенствование маркетинговой стратегии. Подготовка требований к новой версии продукта. Внедрена система управления качеством (например, ISO 9000)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19983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0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D00F8-3196-4CD5-9D6F-94B51A14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49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«Умное здание»</a:t>
            </a:r>
            <a:r>
              <a:rPr lang="en-US" sz="3200" b="1" dirty="0">
                <a:solidFill>
                  <a:srgbClr val="0070C0"/>
                </a:solidFill>
              </a:rPr>
              <a:t> (Smart House)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7175EB-2FFA-45C3-81DE-AACE81D3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80" y="1945758"/>
            <a:ext cx="6992538" cy="4667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4328-DA5D-4475-8E8A-8C491E0E1D7B}"/>
              </a:ext>
            </a:extLst>
          </p:cNvPr>
          <p:cNvSpPr txBox="1"/>
          <p:nvPr/>
        </p:nvSpPr>
        <p:spPr>
          <a:xfrm>
            <a:off x="287080" y="1030020"/>
            <a:ext cx="11344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Умное здание (</a:t>
            </a:r>
            <a:r>
              <a:rPr lang="en-US" b="1" i="1" dirty="0"/>
              <a:t>Smart House</a:t>
            </a:r>
            <a:r>
              <a:rPr lang="ru-RU" b="1" i="1" dirty="0"/>
              <a:t>)</a:t>
            </a:r>
            <a:r>
              <a:rPr lang="ru-RU" dirty="0"/>
              <a:t> </a:t>
            </a:r>
            <a:r>
              <a:rPr lang="ru-RU" i="1" dirty="0"/>
              <a:t>–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сеть, множество приборов и приспособлений, которые взаимодействуют между собой и управляются дистанционно, либо при помощи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тайминговых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программ. При эксплуатации и работе этой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системы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обеспечивается безопасность и комфорт, контроль за использованием энергоресурсов и оптимизация их расходов.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13CB8-4875-402F-89A8-3286C1640F02}"/>
              </a:ext>
            </a:extLst>
          </p:cNvPr>
          <p:cNvSpPr txBox="1"/>
          <p:nvPr/>
        </p:nvSpPr>
        <p:spPr>
          <a:xfrm>
            <a:off x="6776669" y="2289727"/>
            <a:ext cx="5128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Существует две категории электронных систем умного здания:</a:t>
            </a:r>
          </a:p>
          <a:p>
            <a:pPr lvl="0"/>
            <a:r>
              <a:rPr lang="ru-RU" dirty="0"/>
              <a:t>Системы умного дома, которые управляют зданием, то есть отопление и кондиционирование, электричество и охранно-пожарная сигнализация, вентиляция, оповещение, телекоммуникации. Эти инженерные системы отделены друг от друга и чем больше систем было установлено в доме, тем сложнее их эксплуатация.</a:t>
            </a:r>
          </a:p>
          <a:p>
            <a:pPr lvl="0"/>
            <a:r>
              <a:rPr lang="ru-RU" dirty="0"/>
              <a:t>Системы умного дома, которые управляют системами, расположенными на приусадебном участке – архитектурная и ландшафтная подсветка, автоматическое открывание ворот, видеонаблюдение, система полива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146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CAF1E-BA2A-464E-949C-51CEDABB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2" y="-3883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Кривая технологической зрелости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1F7C0-81B0-4101-A39E-BF6C4CA25F3C}"/>
              </a:ext>
            </a:extLst>
          </p:cNvPr>
          <p:cNvSpPr txBox="1"/>
          <p:nvPr/>
        </p:nvSpPr>
        <p:spPr>
          <a:xfrm>
            <a:off x="428279" y="1286733"/>
            <a:ext cx="5333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err="1">
                <a:solidFill>
                  <a:srgbClr val="C00000"/>
                </a:solidFill>
                <a:effectLst/>
              </a:rPr>
              <a:t>Нype</a:t>
            </a:r>
            <a:r>
              <a:rPr lang="ru-RU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C00000"/>
                </a:solidFill>
                <a:effectLst/>
              </a:rPr>
              <a:t>cycle</a:t>
            </a:r>
            <a:r>
              <a:rPr lang="ru-RU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b="1" i="0" dirty="0">
                <a:solidFill>
                  <a:srgbClr val="111111"/>
                </a:solidFill>
                <a:effectLst/>
              </a:rPr>
              <a:t>— кривая зрелости технологии, графически представляющую стадии, через которые проходит технологическое новшество в ходе своего </a:t>
            </a:r>
            <a:r>
              <a:rPr lang="ru-RU" b="1" dirty="0">
                <a:solidFill>
                  <a:srgbClr val="111111"/>
                </a:solidFill>
              </a:rPr>
              <a:t>становления (Gartner, 1995 </a:t>
            </a:r>
            <a:r>
              <a:rPr lang="ru-RU" b="1" i="0" dirty="0">
                <a:solidFill>
                  <a:srgbClr val="111111"/>
                </a:solidFill>
                <a:effectLst/>
              </a:rPr>
              <a:t>г.)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89A42F-CF7C-4415-B3E3-C8C715CA0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17" y="3032799"/>
            <a:ext cx="5390920" cy="3048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26F34-1567-4398-B08F-E0C8794498C1}"/>
              </a:ext>
            </a:extLst>
          </p:cNvPr>
          <p:cNvSpPr txBox="1"/>
          <p:nvPr/>
        </p:nvSpPr>
        <p:spPr>
          <a:xfrm>
            <a:off x="5761823" y="1059055"/>
            <a:ext cx="61804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«</a:t>
            </a:r>
            <a:r>
              <a:rPr lang="ru-RU" sz="1600" b="1" i="0" dirty="0">
                <a:solidFill>
                  <a:srgbClr val="111111"/>
                </a:solidFill>
                <a:effectLst/>
              </a:rPr>
              <a:t>Запуск технологии</a:t>
            </a:r>
            <a:r>
              <a:rPr lang="ru-RU" sz="1600" i="0" dirty="0">
                <a:solidFill>
                  <a:srgbClr val="111111"/>
                </a:solidFill>
                <a:effectLst/>
              </a:rPr>
              <a:t>» — первая фаза цикла: технологический прорыв, запуск проекта внедрения, который обещает желанные цели и решение многих проблем (хорошо если не всех)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«</a:t>
            </a:r>
            <a:r>
              <a:rPr lang="ru-RU" sz="1600" b="1" i="0" dirty="0">
                <a:solidFill>
                  <a:srgbClr val="111111"/>
                </a:solidFill>
                <a:effectLst/>
              </a:rPr>
              <a:t>Пик завышенных ожиданий</a:t>
            </a:r>
            <a:r>
              <a:rPr lang="ru-RU" sz="1600" i="0" dirty="0">
                <a:solidFill>
                  <a:srgbClr val="111111"/>
                </a:solidFill>
                <a:effectLst/>
              </a:rPr>
              <a:t>» — общественный ажиотаж приводит к чрезмерному энтузиазму и нереалистичным ожиданиям. Успешное применение технологии возможно, но обычно неудач больше, чем успехов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«</a:t>
            </a:r>
            <a:r>
              <a:rPr lang="ru-RU" sz="1600" b="1" i="0" dirty="0">
                <a:solidFill>
                  <a:srgbClr val="111111"/>
                </a:solidFill>
                <a:effectLst/>
              </a:rPr>
              <a:t>Нижняя точка разочарования</a:t>
            </a:r>
            <a:r>
              <a:rPr lang="ru-RU" sz="1600" i="0" dirty="0">
                <a:solidFill>
                  <a:srgbClr val="111111"/>
                </a:solidFill>
                <a:effectLst/>
              </a:rPr>
              <a:t>» — технология не в состоянии соответствовать ожиданиям и быстро гасит энтузиазм. Начинают появляться разные «уважительные» причины, которые препятствуют ходу проекта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«</a:t>
            </a:r>
            <a:r>
              <a:rPr lang="ru-RU" sz="1600" b="1" i="0" dirty="0">
                <a:solidFill>
                  <a:srgbClr val="111111"/>
                </a:solidFill>
                <a:effectLst/>
              </a:rPr>
              <a:t>Склон просвещения</a:t>
            </a:r>
            <a:r>
              <a:rPr lang="ru-RU" sz="1600" i="0" dirty="0">
                <a:solidFill>
                  <a:srgbClr val="111111"/>
                </a:solidFill>
                <a:effectLst/>
              </a:rPr>
              <a:t>» —встречи, пересмотры некоторых идей или задач, корректировки хода проекта, иногда многие задачи, которые казались важными и нужными в начале, отметаются, но появляются смежные задачи, которые обнаруживаются в ходе проекта и решение которых даст  больше преимущества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«</a:t>
            </a:r>
            <a:r>
              <a:rPr lang="ru-RU" sz="1600" b="1" i="0" dirty="0">
                <a:solidFill>
                  <a:srgbClr val="111111"/>
                </a:solidFill>
                <a:effectLst/>
              </a:rPr>
              <a:t>Плато производительности</a:t>
            </a:r>
            <a:r>
              <a:rPr lang="ru-RU" sz="1600" i="0" dirty="0">
                <a:solidFill>
                  <a:srgbClr val="111111"/>
                </a:solidFill>
                <a:effectLst/>
              </a:rPr>
              <a:t>» — преимущества технологии становятся очевидными и признаются всеми. Технология стабильна и эволюционирует во второе и третье поколение. Окончательная высота плато зависит от того, насколько широко технология применяется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9799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CAF1E-BA2A-464E-949C-51CEDABB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Кривая технологической зрелости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E4DEA-DCB1-4F2D-B6E5-326365A2CC1E}"/>
              </a:ext>
            </a:extLst>
          </p:cNvPr>
          <p:cNvSpPr txBox="1"/>
          <p:nvPr/>
        </p:nvSpPr>
        <p:spPr>
          <a:xfrm>
            <a:off x="393852" y="2535150"/>
            <a:ext cx="72738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i="0" u="none" strike="noStrike" baseline="0" dirty="0"/>
              <a:t>Уровень зрелости технологии (значимость) отражает нормализованную упоминаемость технологии в данный период времени в публикациях соответствующего типа (научные статьи, патенты, рыночная аналитика)</a:t>
            </a:r>
          </a:p>
          <a:p>
            <a:pPr algn="l"/>
            <a:r>
              <a:rPr lang="ru-RU" sz="1800" b="1" i="0" u="none" strike="noStrike" baseline="0" dirty="0"/>
              <a:t>С учетом интенсивности исследований и разработок выделены четыре этапа:</a:t>
            </a:r>
          </a:p>
          <a:p>
            <a:pPr algn="l"/>
            <a:endParaRPr lang="ru-RU" sz="1800" b="1" i="0" u="none" strike="noStrike" baseline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i="0" u="none" strike="noStrike" baseline="0" dirty="0"/>
              <a:t>I этап – зарождение технологии (высокая публикационная активность)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i="0" u="none" strike="noStrike" baseline="0" dirty="0"/>
              <a:t>II этап – расцвет технологии (рост патентования и объема рыночной аналитики)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i="0" u="none" strike="noStrike" baseline="0" dirty="0"/>
              <a:t>III этап – зрелость технологии (преобладание рыночной аналитики)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i="0" u="none" strike="noStrike" baseline="0" dirty="0"/>
              <a:t>IV этап – плато (снижение числа публикаций и патентов, отсутствие изменений или небольшой спад в рыночной аналитике)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1F7C0-81B0-4101-A39E-BF6C4CA25F3C}"/>
              </a:ext>
            </a:extLst>
          </p:cNvPr>
          <p:cNvSpPr txBox="1"/>
          <p:nvPr/>
        </p:nvSpPr>
        <p:spPr>
          <a:xfrm>
            <a:off x="393852" y="1057822"/>
            <a:ext cx="11151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i="0" u="none" strike="noStrike" baseline="0" dirty="0">
                <a:latin typeface="Rubik-Light"/>
              </a:rPr>
              <a:t>Кривая технологической зрелости – это наглядная форма представления различия групп технологий, относящихся к высокотехнологичному направлению, по стадиям жизненного цикла и уровню готовности к широкому внедрению. Расположение технологий на кривой определено с учетом результатов</a:t>
            </a:r>
          </a:p>
          <a:p>
            <a:pPr algn="l"/>
            <a:r>
              <a:rPr lang="ru-RU" sz="1800" b="1" i="0" u="none" strike="noStrike" baseline="0" dirty="0">
                <a:latin typeface="Rubik-Light"/>
              </a:rPr>
              <a:t>интеллектуального анализа больших данных, индикаторов публикационной и патентной активности, рыночной аналитики, а также экспертных оценок (НИУ ВШЭ, 2022)</a:t>
            </a:r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A20677-D39B-4E93-9129-5944FD2F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931" y="2687133"/>
            <a:ext cx="4135108" cy="36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9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288AF-A163-4AA2-9D63-D4B24126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62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Сравнительный</a:t>
            </a:r>
            <a:r>
              <a:rPr lang="ru-RU" dirty="0"/>
              <a:t> </a:t>
            </a:r>
            <a:r>
              <a:rPr lang="ru-RU" sz="3200" b="1" dirty="0">
                <a:solidFill>
                  <a:srgbClr val="0070C0"/>
                </a:solidFill>
              </a:rPr>
              <a:t>анализ оценок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1FC90D8-2FFC-4C51-B446-F0DF6CFCE32A}"/>
              </a:ext>
            </a:extLst>
          </p:cNvPr>
          <p:cNvGraphicFramePr>
            <a:graphicFrameLocks/>
          </p:cNvGraphicFramePr>
          <p:nvPr/>
        </p:nvGraphicFramePr>
        <p:xfrm>
          <a:off x="528810" y="1079653"/>
          <a:ext cx="6252588" cy="547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AF9E7E-1CA8-4635-B1C5-3FCF230C0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550" y="1432193"/>
            <a:ext cx="5311450" cy="44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5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20F76-B817-47EC-A2A9-E4287718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5" y="0"/>
            <a:ext cx="11419019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Субтехнологии</a:t>
            </a:r>
            <a:r>
              <a:rPr lang="ru-RU" sz="3200" b="1" dirty="0">
                <a:solidFill>
                  <a:srgbClr val="0070C0"/>
                </a:solidFill>
              </a:rPr>
              <a:t> сквозной цифровой технологии Большие </a:t>
            </a:r>
            <a:r>
              <a:rPr lang="ru-RU" sz="3600" b="1" dirty="0">
                <a:solidFill>
                  <a:srgbClr val="0070C0"/>
                </a:solidFill>
              </a:rPr>
              <a:t>данные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3B90884-60EB-4E8E-82EC-2C6C5A72696D}"/>
              </a:ext>
            </a:extLst>
          </p:cNvPr>
          <p:cNvGraphicFramePr>
            <a:graphicFrameLocks noGrp="1"/>
          </p:cNvGraphicFramePr>
          <p:nvPr/>
        </p:nvGraphicFramePr>
        <p:xfrm>
          <a:off x="299645" y="1325563"/>
          <a:ext cx="11576921" cy="537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3858">
                  <a:extLst>
                    <a:ext uri="{9D8B030D-6E8A-4147-A177-3AD203B41FA5}">
                      <a16:colId xmlns:a16="http://schemas.microsoft.com/office/drawing/2014/main" val="1810573290"/>
                    </a:ext>
                  </a:extLst>
                </a:gridCol>
                <a:gridCol w="4742484">
                  <a:extLst>
                    <a:ext uri="{9D8B030D-6E8A-4147-A177-3AD203B41FA5}">
                      <a16:colId xmlns:a16="http://schemas.microsoft.com/office/drawing/2014/main" val="467862733"/>
                    </a:ext>
                  </a:extLst>
                </a:gridCol>
                <a:gridCol w="3210579">
                  <a:extLst>
                    <a:ext uri="{9D8B030D-6E8A-4147-A177-3AD203B41FA5}">
                      <a16:colId xmlns:a16="http://schemas.microsoft.com/office/drawing/2014/main" val="420771972"/>
                    </a:ext>
                  </a:extLst>
                </a:gridCol>
              </a:tblGrid>
              <a:tr h="1699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Субтехнологии </a:t>
                      </a:r>
                      <a:r>
                        <a:rPr lang="en-US" sz="1600">
                          <a:effectLst/>
                        </a:rPr>
                        <a:t>Big Data </a:t>
                      </a:r>
                      <a:r>
                        <a:rPr lang="ru-RU" sz="1600">
                          <a:effectLst/>
                        </a:rPr>
                        <a:t>/Объем мирового рынка к 2024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готовности технологии (1-9)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69181"/>
                  </a:ext>
                </a:extLst>
              </a:tr>
              <a:tr h="32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Российские разработки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Зарубежные разработки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extLst>
                  <a:ext uri="{0D108BD9-81ED-4DB2-BD59-A6C34878D82A}">
                    <a16:rowId xmlns:a16="http://schemas.microsoft.com/office/drawing/2014/main" val="3637024637"/>
                  </a:ext>
                </a:extLst>
              </a:tr>
              <a:tr h="10616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Субтехнология</a:t>
                      </a:r>
                      <a:r>
                        <a:rPr lang="ru-RU" sz="2000" dirty="0">
                          <a:effectLst/>
                        </a:rPr>
                        <a:t> сбора данных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$1,1 трлн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Nexign</a:t>
                      </a:r>
                      <a:r>
                        <a:rPr lang="ru-RU" sz="1600" b="1" dirty="0">
                          <a:effectLst/>
                        </a:rPr>
                        <a:t>, «Орбита», </a:t>
                      </a:r>
                      <a:r>
                        <a:rPr lang="ru-RU" sz="1600" b="1" dirty="0" err="1">
                          <a:effectLst/>
                        </a:rPr>
                        <a:t>Mail.Ru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Group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NVision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Group</a:t>
                      </a:r>
                      <a:r>
                        <a:rPr lang="ru-RU" sz="1600" b="1" dirty="0">
                          <a:effectLst/>
                        </a:rPr>
                        <a:t> («дочка» МТС), «Протей», </a:t>
                      </a:r>
                      <a:r>
                        <a:rPr lang="ru-RU" sz="1600" b="1" dirty="0" err="1">
                          <a:effectLst/>
                        </a:rPr>
                        <a:t>CoreClass</a:t>
                      </a:r>
                      <a:r>
                        <a:rPr lang="ru-RU" sz="1600" b="1" dirty="0">
                          <a:effectLst/>
                        </a:rPr>
                        <a:t> «</a:t>
                      </a:r>
                      <a:r>
                        <a:rPr lang="ru-RU" sz="1600" b="1" dirty="0" err="1">
                          <a:effectLst/>
                        </a:rPr>
                        <a:t>ИскраУралТел</a:t>
                      </a:r>
                      <a:r>
                        <a:rPr lang="ru-RU" sz="1600" b="1" dirty="0">
                          <a:effectLst/>
                        </a:rPr>
                        <a:t>» и АО ГЛОНАСС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Cisco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Nokia</a:t>
                      </a:r>
                      <a:r>
                        <a:rPr lang="ru-RU" sz="1600" b="1" dirty="0">
                          <a:effectLst/>
                        </a:rPr>
                        <a:t> и IBM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extLst>
                  <a:ext uri="{0D108BD9-81ED-4DB2-BD59-A6C34878D82A}">
                    <a16:rowId xmlns:a16="http://schemas.microsoft.com/office/drawing/2014/main" val="1646988178"/>
                  </a:ext>
                </a:extLst>
              </a:tr>
              <a:tr h="1095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Субтехнология</a:t>
                      </a:r>
                      <a:r>
                        <a:rPr lang="ru-RU" sz="2000" dirty="0">
                          <a:effectLst/>
                        </a:rPr>
                        <a:t> хранения данных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$15,7 млрд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Yadro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Radix</a:t>
                      </a:r>
                      <a:r>
                        <a:rPr lang="ru-RU" sz="1600" b="1" dirty="0">
                          <a:effectLst/>
                        </a:rPr>
                        <a:t>, «Р-Хранилище», </a:t>
                      </a:r>
                      <a:r>
                        <a:rPr lang="ru-RU" sz="1600" b="1" dirty="0" err="1">
                          <a:effectLst/>
                        </a:rPr>
                        <a:t>Yandex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Object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Storage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Tarantool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Click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House</a:t>
                      </a:r>
                      <a:r>
                        <a:rPr lang="ru-RU" sz="1600" b="1" dirty="0">
                          <a:effectLst/>
                        </a:rPr>
                        <a:t>, «Сбербанк-Технологии», «Ростелеком» и «МегаФон»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VMware </a:t>
                      </a:r>
                      <a:r>
                        <a:rPr lang="en-US" sz="1600" b="1" dirty="0" err="1">
                          <a:effectLst/>
                        </a:rPr>
                        <a:t>vSAN</a:t>
                      </a:r>
                      <a:r>
                        <a:rPr lang="en-US" sz="1600" b="1" dirty="0">
                          <a:effectLst/>
                        </a:rPr>
                        <a:t>, Dell </a:t>
                      </a:r>
                      <a:r>
                        <a:rPr lang="en-US" sz="1600" b="1" dirty="0" err="1">
                          <a:effectLst/>
                        </a:rPr>
                        <a:t>ScaleIO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и</a:t>
                      </a:r>
                      <a:r>
                        <a:rPr lang="en-US" sz="1600" b="1" dirty="0">
                          <a:effectLst/>
                        </a:rPr>
                        <a:t> NetApp </a:t>
                      </a:r>
                      <a:r>
                        <a:rPr lang="en-US" sz="1600" b="1" dirty="0" err="1">
                          <a:effectLst/>
                        </a:rPr>
                        <a:t>Ontap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extLst>
                  <a:ext uri="{0D108BD9-81ED-4DB2-BD59-A6C34878D82A}">
                    <a16:rowId xmlns:a16="http://schemas.microsoft.com/office/drawing/2014/main" val="2512831309"/>
                  </a:ext>
                </a:extLst>
              </a:tr>
              <a:tr h="927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Субтехнология</a:t>
                      </a:r>
                      <a:r>
                        <a:rPr lang="ru-RU" sz="2000" dirty="0">
                          <a:effectLst/>
                        </a:rPr>
                        <a:t> обработки и управления данными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$33,5 млрд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Abbyy</a:t>
                      </a:r>
                      <a:r>
                        <a:rPr lang="ru-RU" sz="1600" b="1" dirty="0">
                          <a:effectLst/>
                        </a:rPr>
                        <a:t>, «Центр речевых технологий», Сбербанк, «Вега», «Газпром», «Яндекс» и </a:t>
                      </a:r>
                      <a:r>
                        <a:rPr lang="ru-RU" sz="1600" b="1" dirty="0" err="1">
                          <a:effectLst/>
                        </a:rPr>
                        <a:t>Mail.Ru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Group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Google, Facebook, Microsoft, Apple, Amazon, Alibaba, Baidu, Tencent </a:t>
                      </a:r>
                      <a:r>
                        <a:rPr lang="ru-RU" sz="1600" b="1" dirty="0">
                          <a:effectLst/>
                        </a:rPr>
                        <a:t>и</a:t>
                      </a:r>
                      <a:r>
                        <a:rPr lang="en-US" sz="1600" b="1" dirty="0">
                          <a:effectLst/>
                        </a:rPr>
                        <a:t> IBM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extLst>
                  <a:ext uri="{0D108BD9-81ED-4DB2-BD59-A6C34878D82A}">
                    <a16:rowId xmlns:a16="http://schemas.microsoft.com/office/drawing/2014/main" val="1510418787"/>
                  </a:ext>
                </a:extLst>
              </a:tr>
              <a:tr h="6264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Субтехнология</a:t>
                      </a:r>
                      <a:r>
                        <a:rPr lang="ru-RU" sz="2000" dirty="0">
                          <a:effectLst/>
                        </a:rPr>
                        <a:t> вывода данных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$1,5 млрд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Prognoz</a:t>
                      </a:r>
                      <a:r>
                        <a:rPr lang="en-US" sz="1600" b="1" dirty="0">
                          <a:effectLst/>
                        </a:rPr>
                        <a:t> Platform, </a:t>
                      </a:r>
                      <a:r>
                        <a:rPr lang="en-US" sz="1600" b="1" dirty="0" err="1">
                          <a:effectLst/>
                        </a:rPr>
                        <a:t>Polymatica</a:t>
                      </a:r>
                      <a:r>
                        <a:rPr lang="en-US" sz="1600" b="1" dirty="0">
                          <a:effectLst/>
                        </a:rPr>
                        <a:t>, </a:t>
                      </a:r>
                      <a:r>
                        <a:rPr lang="en-US" sz="1600" b="1" dirty="0" err="1">
                          <a:effectLst/>
                        </a:rPr>
                        <a:t>Visioly</a:t>
                      </a:r>
                      <a:r>
                        <a:rPr lang="en-US" sz="1600" b="1" dirty="0">
                          <a:effectLst/>
                        </a:rPr>
                        <a:t>, Alpha BI </a:t>
                      </a:r>
                      <a:r>
                        <a:rPr lang="ru-RU" sz="1600" b="1" dirty="0">
                          <a:effectLst/>
                        </a:rPr>
                        <a:t>и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CoreClass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MS Power BI, Tableau, Qlik </a:t>
                      </a:r>
                      <a:r>
                        <a:rPr lang="ru-RU" sz="1600" b="1" dirty="0">
                          <a:effectLst/>
                        </a:rPr>
                        <a:t>и</a:t>
                      </a:r>
                      <a:r>
                        <a:rPr lang="en-US" sz="1600" b="1" dirty="0">
                          <a:effectLst/>
                        </a:rPr>
                        <a:t> SAP BI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extLst>
                  <a:ext uri="{0D108BD9-81ED-4DB2-BD59-A6C34878D82A}">
                    <a16:rowId xmlns:a16="http://schemas.microsoft.com/office/drawing/2014/main" val="2410892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710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53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Уровень готовности технологий : ГОСТ Р 57194.1-2016 Системы распределенного реестра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1693" y="1466098"/>
          <a:ext cx="11506524" cy="472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9547">
                <a:tc>
                  <a:txBody>
                    <a:bodyPr/>
                    <a:lstStyle/>
                    <a:p>
                      <a:r>
                        <a:rPr lang="ru-RU" sz="2000" b="1" dirty="0" err="1"/>
                        <a:t>Субтехнология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Уровень готовности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547">
                <a:tc>
                  <a:txBody>
                    <a:bodyPr/>
                    <a:lstStyle/>
                    <a:p>
                      <a:r>
                        <a:rPr lang="ru-RU" sz="2000" b="1" dirty="0" err="1"/>
                        <a:t>Суб</a:t>
                      </a:r>
                      <a:r>
                        <a:rPr lang="ru-RU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организации и синхронизации данных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УГТ7: 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прототипы системы отражают планируемую штатную систему или близки к ней 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547">
                <a:tc>
                  <a:txBody>
                    <a:bodyPr/>
                    <a:lstStyle/>
                    <a:p>
                      <a:r>
                        <a:rPr lang="ru-RU" sz="2000" b="1" dirty="0" err="1"/>
                        <a:t>Суб</a:t>
                      </a:r>
                      <a:r>
                        <a:rPr lang="ru-RU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обеспечения целостности и непротиворечивости данных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УГТ8: 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проверены на работоспособность и могут быть использованы в ожидаемых условиях эксплуатации при незначительных доработках 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547">
                <a:tc>
                  <a:txBody>
                    <a:bodyPr/>
                    <a:lstStyle/>
                    <a:p>
                      <a:r>
                        <a:rPr lang="ru-RU" sz="2000" b="1" dirty="0" err="1"/>
                        <a:t>Суб</a:t>
                      </a:r>
                      <a:r>
                        <a:rPr lang="ru-RU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создания и исполнения децентрализованных приложений и смарт-контрактов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УГТ6: 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доказана реализуемость и эффективность в реальных или близких к реальным условиях, а также возможность интеграции в административные и бизнес-процессы 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83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D00F8-3196-4CD5-9D6F-94B51A14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49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«Умное здание»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28C1E-B88F-4117-9DAF-6ED47FF14E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60" y="662781"/>
            <a:ext cx="5680672" cy="426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D00F45-F267-41FB-8B47-BD613E44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7" y="1426475"/>
            <a:ext cx="5968617" cy="4266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35861-46A7-480F-80AC-9A558C7BB7FA}"/>
              </a:ext>
            </a:extLst>
          </p:cNvPr>
          <p:cNvSpPr txBox="1"/>
          <p:nvPr/>
        </p:nvSpPr>
        <p:spPr>
          <a:xfrm>
            <a:off x="6593305" y="5113421"/>
            <a:ext cx="530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effectLst/>
                <a:latin typeface="Roboto"/>
              </a:rPr>
              <a:t>Объем рынка систем "умный дом" в России в 9 млрд руб. (2019 г.)</a:t>
            </a:r>
          </a:p>
          <a:p>
            <a:r>
              <a:rPr lang="ru-RU" b="1" i="1" dirty="0">
                <a:solidFill>
                  <a:srgbClr val="C00000"/>
                </a:solidFill>
                <a:effectLst/>
                <a:latin typeface="Roboto"/>
              </a:rPr>
              <a:t>По оценке </a:t>
            </a:r>
            <a:r>
              <a:rPr lang="ru-RU" b="1" i="1" dirty="0" err="1">
                <a:solidFill>
                  <a:srgbClr val="C00000"/>
                </a:solidFill>
                <a:effectLst/>
                <a:latin typeface="Roboto"/>
              </a:rPr>
              <a:t>Discovery</a:t>
            </a:r>
            <a:r>
              <a:rPr lang="ru-RU" b="1" i="1" dirty="0">
                <a:solidFill>
                  <a:srgbClr val="C00000"/>
                </a:solidFill>
                <a:effectLst/>
                <a:latin typeface="Roboto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/>
                <a:latin typeface="Roboto"/>
              </a:rPr>
              <a:t>Research</a:t>
            </a:r>
            <a:r>
              <a:rPr lang="ru-RU" b="1" i="1" dirty="0">
                <a:solidFill>
                  <a:srgbClr val="C00000"/>
                </a:solidFill>
                <a:effectLst/>
                <a:latin typeface="Roboto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/>
                <a:latin typeface="Roboto"/>
              </a:rPr>
              <a:t>Group</a:t>
            </a:r>
            <a:r>
              <a:rPr lang="ru-RU" b="1" i="1" dirty="0">
                <a:solidFill>
                  <a:srgbClr val="C00000"/>
                </a:solidFill>
                <a:effectLst/>
                <a:latin typeface="Roboto"/>
              </a:rPr>
              <a:t>, рынок растет примерно по 1 млрд руб. в год. 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5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29261-82BC-428F-8F8D-C8D2EA6C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Прогноз развития рынка умных домов до 2023 года</a:t>
            </a:r>
            <a:br>
              <a:rPr lang="ru-RU" b="1" i="0" dirty="0">
                <a:solidFill>
                  <a:srgbClr val="333333"/>
                </a:solidFill>
                <a:effectLst/>
                <a:latin typeface="Open 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D1D4D-22D0-49F9-A8F1-CACA4305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16" y="993858"/>
            <a:ext cx="11417968" cy="5354053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По оценкам </a:t>
            </a:r>
            <a:r>
              <a:rPr lang="ru-RU" sz="2000" b="1" dirty="0" err="1"/>
              <a:t>Strategy</a:t>
            </a:r>
            <a:r>
              <a:rPr lang="ru-RU" sz="2000" b="1" dirty="0"/>
              <a:t> </a:t>
            </a:r>
            <a:r>
              <a:rPr lang="ru-RU" sz="2000" b="1" dirty="0" err="1"/>
              <a:t>Analytics</a:t>
            </a:r>
            <a:r>
              <a:rPr lang="ru-RU" sz="2000" b="1" dirty="0"/>
              <a:t>, в следующие несколько лет мировой рынок устройств, онлайн-сервисов и услуг инсталляции умных домов будет расти среднегодовыми темпами 11%</a:t>
            </a:r>
          </a:p>
          <a:p>
            <a:pPr marL="0" algn="just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 К 2023 году объем этого рынка достигнет $157 млрд. При этом продажи устройств будут увеличиваться в среднем на 10% в год в денежном выражении и к концу 2023-го составят  $81 млрд. Продажи в штуках будут расти темпами 20% в год, и к концу 2023 года в мире будет насчитываться 6,5 млрд инсталлированных устройств умного дома</a:t>
            </a:r>
          </a:p>
          <a:p>
            <a:pPr marL="0" algn="just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Лидерами продаж станут гаджеты для управления электроприборами, умные лампы и камеры видеонаблюдения со встроенной поддержкой различных протоколов умного дома</a:t>
            </a:r>
          </a:p>
          <a:p>
            <a:pPr marL="0" algn="just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Драйверами рынка останется растущая осведомленность пользователей о возможностях умного дома, а также появление новых комплексных решений, сочетающих смарт-устройства и онлайн-сервисы домашней автоматизации</a:t>
            </a:r>
          </a:p>
          <a:p>
            <a:pPr marL="0" algn="just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/>
              <a:t>Еще один фактор роста —  плавное снижение цен на оборудование и услуги, что сделает умные дома доступными для более широкого круга потребителей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463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D00F8-3196-4CD5-9D6F-94B51A14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49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«Умный город»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CA0F6-2043-4948-820A-D88F6B3E8883}"/>
              </a:ext>
            </a:extLst>
          </p:cNvPr>
          <p:cNvSpPr txBox="1"/>
          <p:nvPr/>
        </p:nvSpPr>
        <p:spPr>
          <a:xfrm>
            <a:off x="287080" y="1105787"/>
            <a:ext cx="113449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Умный город (</a:t>
            </a:r>
            <a:r>
              <a:rPr lang="ru-RU" sz="2400" b="1" dirty="0" err="1">
                <a:solidFill>
                  <a:srgbClr val="C00000"/>
                </a:solidFill>
              </a:rPr>
              <a:t>Smart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City</a:t>
            </a:r>
            <a:r>
              <a:rPr lang="ru-RU" sz="2400" b="1" dirty="0">
                <a:solidFill>
                  <a:srgbClr val="C00000"/>
                </a:solidFill>
              </a:rPr>
              <a:t>) </a:t>
            </a:r>
            <a:r>
              <a:rPr lang="ru-RU" sz="2400" b="1" dirty="0"/>
              <a:t>– это взаимосвязанная система коммуникативных и информационных технологий с интернетом вещей (</a:t>
            </a:r>
            <a:r>
              <a:rPr lang="ru-RU" sz="2400" b="1" dirty="0" err="1"/>
              <a:t>IoT</a:t>
            </a:r>
            <a:r>
              <a:rPr lang="ru-RU" sz="2400" b="1" dirty="0"/>
              <a:t>), благодаря которой упрощается управление внутренними процессами города и улучшается уровень жизни населения</a:t>
            </a:r>
            <a:endParaRPr lang="en-US" sz="2400" b="1" dirty="0"/>
          </a:p>
          <a:p>
            <a:pPr>
              <a:spcBef>
                <a:spcPts val="1200"/>
              </a:spcBef>
            </a:pPr>
            <a:r>
              <a:rPr lang="ru-RU" sz="2400" b="1" dirty="0"/>
              <a:t>Умный город выполняет две важные задачи: сбор и передача данных представителям управления; налаживание обратной связи между администрацией и горожанами, благоустройство среды </a:t>
            </a:r>
            <a:endParaRPr lang="en-US" sz="2400" b="1" dirty="0"/>
          </a:p>
          <a:p>
            <a:pPr>
              <a:spcBef>
                <a:spcPts val="1200"/>
              </a:spcBef>
            </a:pPr>
            <a:r>
              <a:rPr lang="ru-RU" sz="2400" b="1" dirty="0"/>
              <a:t>Согласно данным исследования компании </a:t>
            </a:r>
            <a:r>
              <a:rPr lang="ru-RU" sz="2400" b="1" dirty="0" err="1"/>
              <a:t>McKinsey</a:t>
            </a:r>
            <a:r>
              <a:rPr lang="ru-RU" sz="2400" b="1" dirty="0"/>
              <a:t>, к 2020 г. количество </a:t>
            </a:r>
            <a:r>
              <a:rPr lang="ru-RU" sz="2400" b="1" dirty="0" err="1"/>
              <a:t>Smart</a:t>
            </a:r>
            <a:r>
              <a:rPr lang="ru-RU" sz="2400" b="1" dirty="0"/>
              <a:t> </a:t>
            </a:r>
            <a:r>
              <a:rPr lang="ru-RU" sz="2400" b="1" dirty="0" err="1"/>
              <a:t>Cities</a:t>
            </a:r>
            <a:r>
              <a:rPr lang="ru-RU" sz="2400" b="1" dirty="0"/>
              <a:t> на всей планете возрастет до 600. Сегодня примерно 60 % людей всей планеты проживают в городах, и эта цифра имеет тенденцию к увеличению</a:t>
            </a:r>
            <a:endParaRPr lang="en-US" sz="2400" b="1" dirty="0"/>
          </a:p>
          <a:p>
            <a:pPr>
              <a:spcBef>
                <a:spcPts val="1200"/>
              </a:spcBef>
            </a:pPr>
            <a:r>
              <a:rPr lang="ru-RU" sz="2400" b="1" dirty="0"/>
              <a:t>В России в городах живет 73% населения, причем 17% - в городах-миллионниках. Именно поэтому интеллектуализация инфраструктуры жизненно необходима </a:t>
            </a:r>
          </a:p>
        </p:txBody>
      </p:sp>
    </p:spTree>
    <p:extLst>
      <p:ext uri="{BB962C8B-B14F-4D97-AF65-F5344CB8AC3E}">
        <p14:creationId xmlns:p14="http://schemas.microsoft.com/office/powerpoint/2010/main" val="18672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D00F8-3196-4CD5-9D6F-94B51A14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49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«Умный город»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CA0F6-2043-4948-820A-D88F6B3E8883}"/>
              </a:ext>
            </a:extLst>
          </p:cNvPr>
          <p:cNvSpPr txBox="1"/>
          <p:nvPr/>
        </p:nvSpPr>
        <p:spPr>
          <a:xfrm>
            <a:off x="287080" y="1105787"/>
            <a:ext cx="1134493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i="1" dirty="0"/>
              <a:t>Консалтинговое агентство </a:t>
            </a:r>
            <a:r>
              <a:rPr lang="ru-RU" b="1" i="1" dirty="0" err="1"/>
              <a:t>Navigant</a:t>
            </a:r>
            <a:r>
              <a:rPr lang="ru-RU" b="1" i="1" dirty="0"/>
              <a:t> </a:t>
            </a:r>
            <a:r>
              <a:rPr lang="ru-RU" b="1" i="1" dirty="0" err="1"/>
              <a:t>Research</a:t>
            </a:r>
            <a:r>
              <a:rPr lang="ru-RU" b="1" i="1" dirty="0"/>
              <a:t>: </a:t>
            </a:r>
          </a:p>
          <a:p>
            <a:pPr lvl="0" algn="just">
              <a:spcBef>
                <a:spcPts val="1200"/>
              </a:spcBef>
            </a:pPr>
            <a:r>
              <a:rPr lang="ru-RU" b="1" dirty="0" err="1">
                <a:solidFill>
                  <a:srgbClr val="FF0000"/>
                </a:solidFill>
              </a:rPr>
              <a:t>Smart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Energy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решения в областях </a:t>
            </a:r>
            <a:r>
              <a:rPr lang="ru-RU" b="1" dirty="0" err="1"/>
              <a:t>энергопоставки</a:t>
            </a:r>
            <a:r>
              <a:rPr lang="ru-RU" b="1" dirty="0"/>
              <a:t> и энергосбережения (программы управления спросом, энергоэффективности и интеграции возобновляемых источников энергии)</a:t>
            </a:r>
          </a:p>
          <a:p>
            <a:pPr lvl="0" algn="just">
              <a:spcBef>
                <a:spcPts val="1200"/>
              </a:spcBef>
            </a:pPr>
            <a:r>
              <a:rPr lang="ru-RU" b="1" dirty="0" err="1">
                <a:solidFill>
                  <a:srgbClr val="FF0000"/>
                </a:solidFill>
              </a:rPr>
              <a:t>Smart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Water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управление водными ресурсами: модернизация водных систем, мониторинг потребления, системы экологической безопасности и управление наводнениями</a:t>
            </a:r>
          </a:p>
          <a:p>
            <a:pPr lvl="0" algn="just">
              <a:spcBef>
                <a:spcPts val="1200"/>
              </a:spcBef>
            </a:pPr>
            <a:r>
              <a:rPr lang="ru-RU" b="1" dirty="0" err="1">
                <a:solidFill>
                  <a:srgbClr val="FF0000"/>
                </a:solidFill>
              </a:rPr>
              <a:t>Smart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Buildings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здания, в которых все инженерные и информационные системы интегрированы в единую систему управления (BMS — </a:t>
            </a:r>
            <a:r>
              <a:rPr lang="ru-RU" b="1" dirty="0" err="1"/>
              <a:t>building</a:t>
            </a:r>
            <a:r>
              <a:rPr lang="ru-RU" b="1" dirty="0"/>
              <a:t> </a:t>
            </a:r>
            <a:r>
              <a:rPr lang="ru-RU" b="1" dirty="0" err="1"/>
              <a:t>management</a:t>
            </a:r>
            <a:r>
              <a:rPr lang="ru-RU" b="1" dirty="0"/>
              <a:t> </a:t>
            </a:r>
            <a:r>
              <a:rPr lang="ru-RU" b="1" dirty="0" err="1"/>
              <a:t>system</a:t>
            </a:r>
            <a:r>
              <a:rPr lang="ru-RU" b="1" dirty="0"/>
              <a:t>). Благодаря ей возможно межсистемное взаимодействие. Например, подготовка системы отопления здания к началу рабочего дня, управление мощностью работы вентиляционной установки в зависимости от температуры, количества людей в помещении и качества воздуха, автоматический переход в энергосберегающий режим при отсутствии в здании людей и так далее</a:t>
            </a:r>
          </a:p>
          <a:p>
            <a:pPr lvl="0" algn="just">
              <a:spcBef>
                <a:spcPts val="1200"/>
              </a:spcBef>
            </a:pPr>
            <a:r>
              <a:rPr lang="ru-RU" b="1" dirty="0" err="1">
                <a:solidFill>
                  <a:srgbClr val="FF0000"/>
                </a:solidFill>
              </a:rPr>
              <a:t>Smart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Government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использование информационных технологий для предоставления государственных услуг широкому кругу лиц и оптимизации работы различных департаментов</a:t>
            </a:r>
          </a:p>
          <a:p>
            <a:pPr lvl="0" algn="just">
              <a:spcBef>
                <a:spcPts val="1200"/>
              </a:spcBef>
            </a:pPr>
            <a:r>
              <a:rPr lang="ru-RU" b="1" dirty="0" err="1">
                <a:solidFill>
                  <a:srgbClr val="FF0000"/>
                </a:solidFill>
              </a:rPr>
              <a:t>Smart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Transportation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интеллектуальные транспортные и логистические системы. Мониторинг и управление трафиком, оплата дорожных сборов, реагирование на чрезвычайные ситуации, интеллектуальная парковка и интегрированное управление светофором, построение «умных» сетей логистики</a:t>
            </a:r>
          </a:p>
        </p:txBody>
      </p:sp>
    </p:spTree>
    <p:extLst>
      <p:ext uri="{BB962C8B-B14F-4D97-AF65-F5344CB8AC3E}">
        <p14:creationId xmlns:p14="http://schemas.microsoft.com/office/powerpoint/2010/main" val="100091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82CD5-2A7E-4690-B592-CA27A042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7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Проект «Умный город»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B93A3-9629-43DC-8453-1E538E99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" y="1028182"/>
            <a:ext cx="11706447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400" b="1" dirty="0"/>
              <a:t>В рамках концепции </a:t>
            </a:r>
            <a:r>
              <a:rPr lang="ru-RU" sz="2400" b="1" dirty="0" err="1"/>
              <a:t>Smart</a:t>
            </a:r>
            <a:r>
              <a:rPr lang="ru-RU" sz="2400" b="1" dirty="0"/>
              <a:t> </a:t>
            </a:r>
            <a:r>
              <a:rPr lang="ru-RU" sz="2400" b="1" dirty="0" err="1"/>
              <a:t>City</a:t>
            </a:r>
            <a:r>
              <a:rPr lang="ru-RU" sz="2400" b="1" dirty="0"/>
              <a:t> информационные технологии используются для решения задач:</a:t>
            </a:r>
          </a:p>
          <a:p>
            <a:pPr marL="0" indent="0" fontAlgn="base">
              <a:buNone/>
            </a:pPr>
            <a:r>
              <a:rPr lang="ru-RU" sz="2400" b="1" dirty="0"/>
              <a:t> 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</a:pPr>
            <a:r>
              <a:rPr lang="ru-RU" sz="2000" b="1" dirty="0"/>
              <a:t> для </a:t>
            </a:r>
            <a:r>
              <a:rPr lang="ru-RU" sz="2200" b="1" dirty="0"/>
              <a:t>более </a:t>
            </a:r>
            <a:r>
              <a:rPr lang="ru-RU" sz="2200" b="1" dirty="0">
                <a:solidFill>
                  <a:srgbClr val="C00000"/>
                </a:solidFill>
              </a:rPr>
              <a:t>эффективного использования физической инфраструктуры </a:t>
            </a:r>
            <a:r>
              <a:rPr lang="ru-RU" sz="2200" b="1" dirty="0"/>
              <a:t>города c целью поддержки экономического, социального, культурного развития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</a:pPr>
            <a:r>
              <a:rPr lang="ru-RU" sz="2200" b="1" dirty="0">
                <a:solidFill>
                  <a:srgbClr val="C00000"/>
                </a:solidFill>
              </a:rPr>
              <a:t>эффективного взаимодействия с жителями </a:t>
            </a:r>
            <a:r>
              <a:rPr lang="ru-RU" sz="2200" b="1" dirty="0"/>
              <a:t>по вопросам местного самоуправления и для принятия решений путем использования открытых инновационных процессов и электронного взаимодействия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</a:pPr>
            <a:r>
              <a:rPr lang="ru-RU" sz="2200" b="1" dirty="0">
                <a:solidFill>
                  <a:srgbClr val="C00000"/>
                </a:solidFill>
              </a:rPr>
              <a:t>усиления «коллективного разума» </a:t>
            </a:r>
            <a:r>
              <a:rPr lang="ru-RU" sz="2200" b="1" dirty="0"/>
              <a:t>учреждений города посредством внедрения элементов электронного управления с участием граждан и совместного проектирования городской среды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</a:pPr>
            <a:r>
              <a:rPr lang="ru-RU" sz="2200" b="1" dirty="0">
                <a:solidFill>
                  <a:srgbClr val="C00000"/>
                </a:solidFill>
              </a:rPr>
              <a:t>достижение высокой степени адаптивности </a:t>
            </a:r>
            <a:r>
              <a:rPr lang="ru-RU" sz="2200" b="1" dirty="0"/>
              <a:t>к внедрению новых технологических решений, эффективное реагирование на изменение ситуации путем улучшения качества управления городской средой</a:t>
            </a:r>
          </a:p>
        </p:txBody>
      </p:sp>
    </p:spTree>
    <p:extLst>
      <p:ext uri="{BB962C8B-B14F-4D97-AF65-F5344CB8AC3E}">
        <p14:creationId xmlns:p14="http://schemas.microsoft.com/office/powerpoint/2010/main" val="2675112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4685</Words>
  <Application>Microsoft Office PowerPoint</Application>
  <PresentationFormat>Широкоэкранный</PresentationFormat>
  <Paragraphs>324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inherit</vt:lpstr>
      <vt:lpstr>Open Sans</vt:lpstr>
      <vt:lpstr>Roboto</vt:lpstr>
      <vt:lpstr>RobotoMedium</vt:lpstr>
      <vt:lpstr>RobotoRegular</vt:lpstr>
      <vt:lpstr>Rubik-Light</vt:lpstr>
      <vt:lpstr>YS Text Fallback</vt:lpstr>
      <vt:lpstr>Тема Office</vt:lpstr>
      <vt:lpstr>Лекция 6. Проекты «Умный дом» и «Умный город»  Оценка технологий (мировой опыт)</vt:lpstr>
      <vt:lpstr>«Умный дом» и «Умное здание»</vt:lpstr>
      <vt:lpstr>Проект «Умный дом» (Smart Home)</vt:lpstr>
      <vt:lpstr>Проект «Умное здание» (Smart House)</vt:lpstr>
      <vt:lpstr>Проект «Умное здание»</vt:lpstr>
      <vt:lpstr>Прогноз развития рынка умных домов до 2023 года </vt:lpstr>
      <vt:lpstr>Проект «Умный город»</vt:lpstr>
      <vt:lpstr>Проект «Умный город»</vt:lpstr>
      <vt:lpstr>Проект «Умный город»</vt:lpstr>
      <vt:lpstr>Проект «Умный город»: технологические решения</vt:lpstr>
      <vt:lpstr>Проект «Умный город»: ключевые факторы роста</vt:lpstr>
      <vt:lpstr>Проект «Умный город»: основные барьеры</vt:lpstr>
      <vt:lpstr>Проект «Умный город»: объем рынка</vt:lpstr>
      <vt:lpstr>Проект «Умный город»: перспективы</vt:lpstr>
      <vt:lpstr>Стандарт «Умный город» - утв. Минстроем России 04.03.2019</vt:lpstr>
      <vt:lpstr>Проект «Умный город»</vt:lpstr>
      <vt:lpstr>Стандарт «Умный город» - утв. Минстроем России 04.03.2019</vt:lpstr>
      <vt:lpstr>Стандарт «Умный город» - утв. Минстроем России 04.03.2019</vt:lpstr>
      <vt:lpstr>Стандарт «Умный город» - утв. Минстроем России 04.03.2019</vt:lpstr>
      <vt:lpstr>Разработка стратегии цифровой трансформации</vt:lpstr>
      <vt:lpstr>Создание единой базы данных города  (цифрового двойника)  и интеллектуального центра городского управления</vt:lpstr>
      <vt:lpstr>Цифровые платформы вовлечения горожан в решение вопросов городского развития</vt:lpstr>
      <vt:lpstr>Внедрение интеллектуальных систем управления инфраструктурой, жилищным фондом и социальными объектами (умное ЖКХ)</vt:lpstr>
      <vt:lpstr>Современные технологические решения в сфере городской среды</vt:lpstr>
      <vt:lpstr>Умный городской транспорт</vt:lpstr>
      <vt:lpstr>Внедрение интеллектуальной системы безопасности</vt:lpstr>
      <vt:lpstr>Развитие цифровых сервисов «умного города»</vt:lpstr>
      <vt:lpstr>Системы оценки технологий</vt:lpstr>
      <vt:lpstr>Шкала уровней готовности технологий : ГОСТ Р 57194.1-2016 Трансфер технологий. Общие положения</vt:lpstr>
      <vt:lpstr>Шкала уровней готовности технологий : ГОСТ Р 57194.1-2016 Трансфер технологий. Общие положения</vt:lpstr>
      <vt:lpstr>Шкала уровней готовности технологий : ГОСТ Р 57194.1-2016 Трансфер технологий. Общие положения</vt:lpstr>
      <vt:lpstr>Шкала уровней готовности технологий : ГОСТ Р 57194.1-2016 Трансфер технологий. Общие положения</vt:lpstr>
      <vt:lpstr>MRL — методика определения уровня готовности производства (Manufacturing Readiness Levels)</vt:lpstr>
      <vt:lpstr>MRL — методика определения уровня готовности производства (Manufacturing Readiness Levels)</vt:lpstr>
      <vt:lpstr>MRL — методика определения уровня готовности производства (Manufacturing Readiness Levels)</vt:lpstr>
      <vt:lpstr>CRL — методика определения уровня рыночной готовности и коммерциализации (Commercialization Readiness Level)</vt:lpstr>
      <vt:lpstr>CRL — методика определения уровня рыночной готовности и коммерциализации (Commercialization Readiness Level)</vt:lpstr>
      <vt:lpstr>CRL — методика определения уровня рыночной готовности и коммерциализации (Commercialization Readiness Level)</vt:lpstr>
      <vt:lpstr>CRL — методика определения уровня рыночной готовности и коммерциализации (Commercialization Readiness Level)</vt:lpstr>
      <vt:lpstr>Кривая технологической зрелости</vt:lpstr>
      <vt:lpstr>Кривая технологической зрелости</vt:lpstr>
      <vt:lpstr>Сравнительный анализ оценок</vt:lpstr>
      <vt:lpstr>Субтехнологии сквозной цифровой технологии Большие данные</vt:lpstr>
      <vt:lpstr>Уровень готовности технологий : ГОСТ Р 57194.1-2016 Системы распределенного реестра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7. Оценка технологий (мировой опыт)</dc:title>
  <dc:creator>Vasiliy Vasyly</dc:creator>
  <cp:lastModifiedBy>Vasiliy Vasyly</cp:lastModifiedBy>
  <cp:revision>3</cp:revision>
  <dcterms:created xsi:type="dcterms:W3CDTF">2022-02-20T18:34:07Z</dcterms:created>
  <dcterms:modified xsi:type="dcterms:W3CDTF">2022-10-10T13:13:35Z</dcterms:modified>
</cp:coreProperties>
</file>