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92" r:id="rId3"/>
    <p:sldId id="498" r:id="rId4"/>
    <p:sldId id="501" r:id="rId5"/>
    <p:sldId id="503" r:id="rId6"/>
    <p:sldId id="500" r:id="rId7"/>
    <p:sldId id="502" r:id="rId8"/>
    <p:sldId id="504" r:id="rId9"/>
    <p:sldId id="507" r:id="rId10"/>
    <p:sldId id="509" r:id="rId11"/>
    <p:sldId id="506" r:id="rId12"/>
    <p:sldId id="510" r:id="rId13"/>
    <p:sldId id="511" r:id="rId14"/>
    <p:sldId id="512" r:id="rId15"/>
    <p:sldId id="51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dAA+u5QeXYO2KG6NlHVgkaMB6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626"/>
    <a:srgbClr val="A75F0A"/>
    <a:srgbClr val="404040"/>
    <a:srgbClr val="7D7D7D"/>
    <a:srgbClr val="CB2727"/>
    <a:srgbClr val="865640"/>
    <a:srgbClr val="3180C1"/>
    <a:srgbClr val="9B8357"/>
    <a:srgbClr val="3949AA"/>
    <a:srgbClr val="5D6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86712" autoAdjust="0"/>
  </p:normalViewPr>
  <p:slideViewPr>
    <p:cSldViewPr snapToGrid="0">
      <p:cViewPr varScale="1">
        <p:scale>
          <a:sx n="100" d="100"/>
          <a:sy n="100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33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5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Преимущество такого способа доступа к файлу заключается в скорости чтения-записи: за одно обращение можно считать/записать существенный блок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08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main(void)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0" dirty="0" smtClean="0"/>
              <a:t>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FILE *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0" dirty="0" smtClean="0"/>
              <a:t>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float 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buf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[10];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0" dirty="0" smtClean="0"/>
              <a:t>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 ((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fopen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("test", "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rb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"))==NULL)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baseline="0" dirty="0" smtClean="0"/>
              <a:t>   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printf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("Cannot open file.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if(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fread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buf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sizeof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(float), 10, 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fp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)!=10)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if(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feof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)) 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printf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("Premature end of file.");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else 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printf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("File read error.");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fclose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return 0;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93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FILE *stream;</a:t>
            </a:r>
          </a:p>
          <a:p>
            <a:pPr marL="7620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10;</a:t>
            </a:r>
          </a:p>
          <a:p>
            <a:pPr marL="7620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((stream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("test.txt", 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")) == NULL) {</a:t>
            </a:r>
          </a:p>
          <a:p>
            <a:pPr marL="7620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("Cannot open file.\n");</a:t>
            </a:r>
          </a:p>
          <a:p>
            <a:pPr marL="7620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7620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1, stream);</a:t>
            </a:r>
          </a:p>
          <a:p>
            <a:pPr marL="7620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10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80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Компьютер</a:t>
            </a:r>
            <a:r>
              <a:rPr lang="ru-RU" baseline="0" dirty="0" smtClean="0"/>
              <a:t> г</a:t>
            </a:r>
            <a:r>
              <a:rPr lang="ru-RU" dirty="0" smtClean="0"/>
              <a:t>енерируют не случайные, а псевдослучайные числа; </a:t>
            </a:r>
            <a:br>
              <a:rPr lang="ru-RU" dirty="0" smtClean="0"/>
            </a:br>
            <a:r>
              <a:rPr lang="ru-RU" dirty="0" smtClean="0"/>
              <a:t>они выглядят случайно, но вычисляются по какой-нибудь</a:t>
            </a:r>
            <a:r>
              <a:rPr lang="ru-RU" baseline="0" dirty="0" smtClean="0"/>
              <a:t> </a:t>
            </a:r>
            <a:r>
              <a:rPr lang="ru-RU" dirty="0" smtClean="0"/>
              <a:t>конкретной формуле.</a:t>
            </a:r>
          </a:p>
          <a:p>
            <a:r>
              <a:rPr lang="ru-RU" dirty="0" smtClean="0"/>
              <a:t>Используются</a:t>
            </a:r>
            <a:r>
              <a:rPr lang="en-US" baseline="0" dirty="0" smtClean="0"/>
              <a:t>: </a:t>
            </a:r>
            <a:r>
              <a:rPr lang="ru-RU" baseline="0" dirty="0" smtClean="0"/>
              <a:t>генерация паролей, генерация чисел в лотереях, генерация событий в играх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09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ваше число недостаточно случайное, то можно задать для него «начало»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23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слайда_01" userDrawn="1">
  <p:cSld name="Название слайда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orbel"/>
              <a:buNone/>
              <a:defRPr sz="5400" b="1" cap="none">
                <a:solidFill>
                  <a:srgbClr val="5D6C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grpSp>
        <p:nvGrpSpPr>
          <p:cNvPr id="19" name="Google Shape;19;p10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  <a:solidFill>
            <a:srgbClr val="3949AA"/>
          </a:solidFill>
        </p:grpSpPr>
        <p:sp>
          <p:nvSpPr>
            <p:cNvPr id="20" name="Google Shape;20;p1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" name="Google Shape;22;p10"/>
          <p:cNvCxnSpPr/>
          <p:nvPr/>
        </p:nvCxnSpPr>
        <p:spPr>
          <a:xfrm>
            <a:off x="6469778" y="4233582"/>
            <a:ext cx="501737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Язык Си | Класс робототехники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3288" r="18265" b="4615"/>
          <a:stretch/>
        </p:blipFill>
        <p:spPr bwMode="auto">
          <a:xfrm>
            <a:off x="1315233" y="1152394"/>
            <a:ext cx="4133589" cy="45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userDrawn="1">
  <p:cSld name="Два объекта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47" name="Google Shape;147;p2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0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5503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1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58" name="Google Shape;158;p2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E18A-94EF-4B54-867C-665B56E9F23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51971D6-00F7-4903-9697-983F565721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026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>
  <p:cSld name="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79407"/>
            <a:ext cx="11112760" cy="4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11"/>
          <p:cNvGrpSpPr/>
          <p:nvPr/>
        </p:nvGrpSpPr>
        <p:grpSpPr>
          <a:xfrm rot="8650774">
            <a:off x="508752" y="4336092"/>
            <a:ext cx="1905000" cy="2354263"/>
            <a:chOff x="11114088" y="2241550"/>
            <a:chExt cx="1905000" cy="2354263"/>
          </a:xfrm>
        </p:grpSpPr>
        <p:sp>
          <p:nvSpPr>
            <p:cNvPr id="28" name="Google Shape;28;p1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 preserve="1" userDrawn="1">
  <p:cSld name="1_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24891" y="2766219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54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5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9" name="Google Shape;39;p12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40" name="Google Shape;40;p12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preserve="1" userDrawn="1">
  <p:cSld name="1_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3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2">
  <p:cSld name="Заголовок и объект 0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14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3">
  <p:cSld name="Заголовок и объект 0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66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3"/>
          </p:nvPr>
        </p:nvSpPr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ACC8DD"/>
          </a:solidFill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4"/>
          </p:nvPr>
        </p:nvSpPr>
        <p:spPr>
          <a:xfrm>
            <a:off x="8527490" y="3207024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5"/>
          </p:nvPr>
        </p:nvSpPr>
        <p:spPr>
          <a:xfrm>
            <a:off x="219126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6"/>
          </p:nvPr>
        </p:nvSpPr>
        <p:spPr>
          <a:xfrm>
            <a:off x="8527124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pic" idx="7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 с изображениями">
  <p:cSld name="Сравнение с изображениями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80934" y="2863158"/>
            <a:ext cx="4074002" cy="28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3"/>
          </p:nvPr>
        </p:nvSpPr>
        <p:spPr>
          <a:xfrm>
            <a:off x="7327918" y="1648186"/>
            <a:ext cx="4074002" cy="28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"/>
          </p:nvPr>
        </p:nvSpPr>
        <p:spPr>
          <a:xfrm>
            <a:off x="7475709" y="4963450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>
            <a:spLocks noGrp="1"/>
          </p:cNvSpPr>
          <p:nvPr>
            <p:ph type="pic" idx="5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"/>
          <p:cNvSpPr/>
          <p:nvPr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>
            <a:spLocks noGrp="1"/>
          </p:cNvSpPr>
          <p:nvPr>
            <p:ph type="pic" idx="6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группы">
  <p:cSld name="Слайд группы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95" name="Google Shape;95;p1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7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9703086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158568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0" name="Google Shape;110;p17"/>
          <p:cNvSpPr>
            <a:spLocks noGrp="1"/>
          </p:cNvSpPr>
          <p:nvPr>
            <p:ph type="pic" idx="2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17"/>
          <p:cNvSpPr>
            <a:spLocks noGrp="1"/>
          </p:cNvSpPr>
          <p:nvPr>
            <p:ph type="pic" idx="3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2" name="Google Shape;112;p17"/>
          <p:cNvSpPr>
            <a:spLocks noGrp="1"/>
          </p:cNvSpPr>
          <p:nvPr>
            <p:ph type="pic" idx="4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3" name="Google Shape;113;p17"/>
          <p:cNvSpPr>
            <a:spLocks noGrp="1"/>
          </p:cNvSpPr>
          <p:nvPr>
            <p:ph type="pic" idx="5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6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7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8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9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3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4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5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5599524" y="2122489"/>
            <a:ext cx="6502008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ru-RU" sz="4800" dirty="0" smtClean="0"/>
              <a:t>Работа с файлами в двоичном режиме</a:t>
            </a:r>
            <a:endParaRPr sz="4800" dirty="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6278778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dirty="0" smtClean="0"/>
              <a:t>Лекция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 smtClean="0"/>
              <a:t>- числа</a:t>
            </a:r>
            <a:r>
              <a:rPr lang="ru-RU" sz="3200" dirty="0"/>
              <a:t>, которые </a:t>
            </a:r>
            <a:r>
              <a:rPr lang="ru-RU" sz="3200" dirty="0" smtClean="0"/>
              <a:t>вычисляются по </a:t>
            </a:r>
            <a:r>
              <a:rPr lang="ru-RU" sz="3200" dirty="0"/>
              <a:t>какой-либо формуле или имитирующие значения случайной </a:t>
            </a:r>
            <a:r>
              <a:rPr lang="ru-RU" sz="3200" dirty="0" smtClean="0"/>
              <a:t>величины.</a:t>
            </a:r>
          </a:p>
          <a:p>
            <a:pPr marL="76200" indent="0" algn="just">
              <a:buNone/>
            </a:pPr>
            <a:endParaRPr lang="ru-RU" sz="3200" dirty="0" smtClean="0"/>
          </a:p>
          <a:p>
            <a:pPr marL="76200" indent="0" algn="just">
              <a:buNone/>
            </a:pPr>
            <a:r>
              <a:rPr lang="ru-RU" sz="3200" dirty="0" smtClean="0"/>
              <a:t>Псевдослучайные числа генерируются генератором псевдослучайных чисел (ГПСЧ).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Псевдослучайные числа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псевдослучайное число от </a:t>
            </a:r>
            <a:r>
              <a:rPr lang="ru-RU" b="1" dirty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нуля до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RAND_MAX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d\n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", rand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псевдослучайное число от 0 до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en-US" b="1" dirty="0" smtClean="0">
              <a:solidFill>
                <a:srgbClr val="33962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 = rand() % 100;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псевдослучайное число от 10 до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en-US" b="1" dirty="0">
              <a:solidFill>
                <a:srgbClr val="33962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r2 =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+ rand</a:t>
            </a: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% </a:t>
            </a: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 – 10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Генерация случайных чисел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1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значение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buNone/>
            </a:pPr>
            <a:endParaRPr lang="ru-RU" sz="1400" dirty="0"/>
          </a:p>
          <a:p>
            <a:pPr marL="76200" indent="0" algn="just">
              <a:buNone/>
            </a:pPr>
            <a:r>
              <a:rPr lang="ru-RU" sz="3200" dirty="0" smtClean="0"/>
              <a:t>- устанавливает начало последовательности, генерируемой </a:t>
            </a:r>
            <a:r>
              <a:rPr lang="ru-RU" sz="3200" dirty="0"/>
              <a:t>функ­цией </a:t>
            </a:r>
            <a:r>
              <a:rPr lang="ru-RU" sz="3200" dirty="0" err="1"/>
              <a:t>rand</a:t>
            </a:r>
            <a:r>
              <a:rPr lang="ru-RU" sz="3200" dirty="0" smtClean="0"/>
              <a:t>().</a:t>
            </a:r>
          </a:p>
          <a:p>
            <a:pPr marL="76200" indent="0" algn="just">
              <a:buNone/>
            </a:pPr>
            <a:endParaRPr lang="ru-RU" sz="1400" dirty="0" smtClean="0"/>
          </a:p>
          <a:p>
            <a:pPr marL="76200" indent="0" algn="just">
              <a:buNone/>
            </a:pPr>
            <a:r>
              <a:rPr lang="ru-RU" sz="3200" dirty="0" smtClean="0"/>
              <a:t>В качестве значения можно использовать системное время.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последовательности (</a:t>
            </a:r>
            <a:r>
              <a:rPr lang="en-US" dirty="0" smtClean="0"/>
              <a:t>seed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time(NULL);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buNone/>
            </a:pPr>
            <a:endParaRPr lang="en-US" sz="1400" dirty="0"/>
          </a:p>
          <a:p>
            <a:pPr marL="76200" indent="0" algn="just">
              <a:buNone/>
            </a:pPr>
            <a:r>
              <a:rPr lang="en-US" sz="3200" dirty="0" smtClean="0"/>
              <a:t>- </a:t>
            </a:r>
            <a:r>
              <a:rPr lang="ru-RU" sz="3200" dirty="0" smtClean="0"/>
              <a:t>считывает показания </a:t>
            </a:r>
            <a:r>
              <a:rPr lang="ru-RU" sz="3200" dirty="0"/>
              <a:t>системных </a:t>
            </a:r>
            <a:r>
              <a:rPr lang="ru-RU" sz="3200" dirty="0" smtClean="0"/>
              <a:t>часов CLOCK_REALTIME </a:t>
            </a:r>
            <a:r>
              <a:rPr lang="ru-RU" sz="3200" dirty="0"/>
              <a:t>в </a:t>
            </a:r>
            <a:r>
              <a:rPr lang="ru-RU" sz="3200" dirty="0" smtClean="0"/>
              <a:t>секундах.</a:t>
            </a:r>
          </a:p>
          <a:p>
            <a:pPr marL="76200" indent="0" algn="just">
              <a:buNone/>
            </a:pPr>
            <a:endParaRPr lang="ru-RU" sz="1400" dirty="0" smtClean="0"/>
          </a:p>
          <a:p>
            <a:pPr marL="76200" indent="0" algn="just">
              <a:buNone/>
            </a:pPr>
            <a:r>
              <a:rPr lang="ru-RU" sz="3200" dirty="0" smtClean="0"/>
              <a:t>Значение </a:t>
            </a:r>
            <a:r>
              <a:rPr lang="ru-RU" sz="3200" dirty="0"/>
              <a:t>системных часов – это время в секундах, истекшее с 0 часов 1 января 1970 </a:t>
            </a:r>
            <a:r>
              <a:rPr lang="ru-RU" sz="3200" dirty="0" smtClean="0"/>
              <a:t>года.</a:t>
            </a:r>
            <a:endParaRPr lang="en-US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#include &lt;</a:t>
            </a:r>
            <a:r>
              <a:rPr lang="en-US" dirty="0" err="1" smtClean="0"/>
              <a:t>time.h</a:t>
            </a:r>
            <a:r>
              <a:rPr lang="en-US" dirty="0" smtClean="0"/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0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8960" y="1449378"/>
            <a:ext cx="11119196" cy="4727585"/>
          </a:xfrm>
        </p:spPr>
        <p:txBody>
          <a:bodyPr/>
          <a:lstStyle/>
          <a:p>
            <a:pPr marL="76200" indent="0" algn="just">
              <a:buNone/>
            </a:pPr>
            <a:r>
              <a:rPr lang="en-US" dirty="0" smtClean="0"/>
              <a:t>- </a:t>
            </a:r>
            <a:r>
              <a:rPr lang="ru-RU" dirty="0" smtClean="0"/>
              <a:t>этот </a:t>
            </a:r>
            <a:r>
              <a:rPr lang="ru-RU" dirty="0"/>
              <a:t>момент называют «эпохой </a:t>
            </a:r>
            <a:r>
              <a:rPr lang="ru-RU" dirty="0" err="1" smtClean="0"/>
              <a:t>Unix</a:t>
            </a:r>
            <a:r>
              <a:rPr lang="ru-RU" dirty="0" smtClean="0"/>
              <a:t>».</a:t>
            </a:r>
          </a:p>
          <a:p>
            <a:pPr marL="76200" indent="0" algn="just">
              <a:buNone/>
            </a:pPr>
            <a:r>
              <a:rPr lang="ru-RU" dirty="0" smtClean="0"/>
              <a:t>Проблема такого исчисления</a:t>
            </a:r>
            <a:r>
              <a:rPr lang="en-US" dirty="0" smtClean="0"/>
              <a:t>: </a:t>
            </a:r>
            <a:r>
              <a:rPr lang="ru-RU" dirty="0" smtClean="0"/>
              <a:t>19 </a:t>
            </a:r>
            <a:r>
              <a:rPr lang="ru-RU" dirty="0"/>
              <a:t>января 2038 года в 03:14:07 по Гринвичу устройства, использующие 32-битную систему, перестанут верно отсчитывать </a:t>
            </a:r>
            <a:r>
              <a:rPr lang="ru-RU" dirty="0" smtClean="0"/>
              <a:t>время и корректно выполнять ряд задач.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января 1970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84" r="5921" b="53727"/>
          <a:stretch/>
        </p:blipFill>
        <p:spPr>
          <a:xfrm>
            <a:off x="224450" y="4466378"/>
            <a:ext cx="5733478" cy="14962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84" t="52442" r="5921"/>
          <a:stretch/>
        </p:blipFill>
        <p:spPr>
          <a:xfrm>
            <a:off x="6291614" y="5176815"/>
            <a:ext cx="5733478" cy="15378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Дуга 6"/>
          <p:cNvSpPr/>
          <p:nvPr/>
        </p:nvSpPr>
        <p:spPr>
          <a:xfrm>
            <a:off x="4833878" y="4640946"/>
            <a:ext cx="2464699" cy="995082"/>
          </a:xfrm>
          <a:prstGeom prst="arc">
            <a:avLst>
              <a:gd name="adj1" fmla="val 16200000"/>
              <a:gd name="adj2" fmla="val 21423861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64829" y="6127088"/>
            <a:ext cx="1596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29790" y="5464840"/>
            <a:ext cx="14658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2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(time(NULL));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псевдослучайное число от нуля до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RAND_MAX</a:t>
            </a:r>
            <a:endParaRPr lang="en-US" b="1" dirty="0" smtClean="0">
              <a:solidFill>
                <a:srgbClr val="33962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заданным </a:t>
            </a:r>
            <a:r>
              <a:rPr lang="en-US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</a:t>
            </a:r>
            <a:endParaRPr lang="ru-RU" b="1" dirty="0">
              <a:solidFill>
                <a:srgbClr val="33962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("%d\n", rand());</a:t>
            </a:r>
          </a:p>
          <a:p>
            <a:pPr marL="7620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8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файлами в двоичном режиме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US" sz="3200" dirty="0" smtClean="0"/>
              <a:t>- </a:t>
            </a:r>
            <a:r>
              <a:rPr lang="ru-RU" sz="3200" dirty="0" smtClean="0"/>
              <a:t>считывает </a:t>
            </a:r>
            <a:r>
              <a:rPr lang="ru-RU" sz="3200" dirty="0" err="1"/>
              <a:t>count</a:t>
            </a:r>
            <a:r>
              <a:rPr lang="ru-RU" sz="3200" dirty="0"/>
              <a:t> объектов </a:t>
            </a:r>
            <a:r>
              <a:rPr lang="en-US" sz="3200" dirty="0"/>
              <a:t>(</a:t>
            </a:r>
            <a:r>
              <a:rPr lang="ru-RU" sz="3200" dirty="0" smtClean="0"/>
              <a:t>каждый </a:t>
            </a:r>
            <a:r>
              <a:rPr lang="ru-RU" sz="3200" dirty="0"/>
              <a:t>объект по </a:t>
            </a:r>
            <a:r>
              <a:rPr lang="ru-RU" sz="3200" dirty="0" err="1"/>
              <a:t>size</a:t>
            </a:r>
            <a:r>
              <a:rPr lang="ru-RU" sz="3200" dirty="0"/>
              <a:t> символов в </a:t>
            </a:r>
            <a:r>
              <a:rPr lang="ru-RU" sz="3200" dirty="0" smtClean="0"/>
              <a:t>длину</a:t>
            </a:r>
            <a:r>
              <a:rPr lang="en-US" sz="3200" dirty="0"/>
              <a:t>)</a:t>
            </a:r>
            <a:r>
              <a:rPr lang="ru-RU" sz="3200" dirty="0" smtClean="0"/>
              <a:t> </a:t>
            </a:r>
            <a:r>
              <a:rPr lang="ru-RU" sz="3200" dirty="0"/>
              <a:t>из </a:t>
            </a:r>
            <a:r>
              <a:rPr lang="ru-RU" sz="3200" dirty="0" smtClean="0"/>
              <a:t>потока</a:t>
            </a:r>
            <a:r>
              <a:rPr lang="en-US" sz="3200" dirty="0" smtClean="0"/>
              <a:t> </a:t>
            </a:r>
            <a:r>
              <a:rPr lang="ru-RU" sz="3200" dirty="0" err="1" smtClean="0"/>
              <a:t>stream</a:t>
            </a:r>
            <a:r>
              <a:rPr lang="ru-RU" sz="3200" dirty="0" smtClean="0"/>
              <a:t> </a:t>
            </a:r>
            <a:r>
              <a:rPr lang="ru-RU" sz="3200" dirty="0"/>
              <a:t>и помещает их в символьный </a:t>
            </a:r>
            <a:r>
              <a:rPr lang="ru-RU" sz="3200" dirty="0" smtClean="0"/>
              <a:t>массив</a:t>
            </a:r>
            <a:r>
              <a:rPr lang="en-US" sz="3200" dirty="0" smtClean="0"/>
              <a:t> </a:t>
            </a:r>
            <a:r>
              <a:rPr lang="ru-RU" sz="3200" dirty="0" err="1" smtClean="0"/>
              <a:t>buf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 marL="76200" indent="0" algn="just">
              <a:buNone/>
            </a:pPr>
            <a:endParaRPr lang="en-US" sz="3200" dirty="0" smtClean="0"/>
          </a:p>
          <a:p>
            <a:pPr marL="76200" indent="0" algn="just">
              <a:buNone/>
            </a:pPr>
            <a:r>
              <a:rPr lang="ru-RU" sz="3200" dirty="0" smtClean="0"/>
              <a:t>Указатель </a:t>
            </a:r>
            <a:r>
              <a:rPr lang="ru-RU" sz="3200" dirty="0"/>
              <a:t>пози­ции в файле продвигается вперед на количество считанных символов.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fread</a:t>
            </a:r>
            <a:r>
              <a:rPr lang="en-US" dirty="0" smtClean="0"/>
              <a:t>(char *</a:t>
            </a:r>
            <a:r>
              <a:rPr lang="en-US" dirty="0" err="1" smtClean="0"/>
              <a:t>buf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size, </a:t>
            </a:r>
            <a:r>
              <a:rPr lang="en-US" dirty="0" err="1"/>
              <a:t>size_t</a:t>
            </a:r>
            <a:r>
              <a:rPr lang="en-US" dirty="0"/>
              <a:t> count, FILE *stream)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5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US" sz="3200" dirty="0" smtClean="0"/>
              <a:t>- </a:t>
            </a:r>
            <a:r>
              <a:rPr lang="ru-RU" sz="3200" dirty="0" smtClean="0"/>
              <a:t>возвращает </a:t>
            </a:r>
            <a:r>
              <a:rPr lang="ru-RU" sz="3200" dirty="0"/>
              <a:t>количество действительно считанных </a:t>
            </a:r>
            <a:r>
              <a:rPr lang="ru-RU" sz="3200" dirty="0" smtClean="0"/>
              <a:t>объектов.</a:t>
            </a:r>
            <a:endParaRPr lang="en-US" sz="3200" dirty="0" smtClean="0"/>
          </a:p>
          <a:p>
            <a:pPr marL="76200" indent="0" algn="just">
              <a:buNone/>
            </a:pPr>
            <a:endParaRPr lang="en-US" sz="3200" dirty="0" smtClean="0"/>
          </a:p>
          <a:p>
            <a:pPr marL="76200" indent="0" algn="just">
              <a:buNone/>
            </a:pPr>
            <a:r>
              <a:rPr lang="ru-RU" sz="3200" dirty="0" smtClean="0"/>
              <a:t>Если </a:t>
            </a:r>
            <a:r>
              <a:rPr lang="ru-RU" sz="3200" dirty="0"/>
              <a:t>количество считанных объектов меньше, чем </a:t>
            </a:r>
            <a:r>
              <a:rPr lang="ru-RU" sz="3200" dirty="0" smtClean="0"/>
              <a:t>было </a:t>
            </a:r>
            <a:r>
              <a:rPr lang="ru-RU" sz="3200" dirty="0"/>
              <a:t>указано при вызове, то либо произошла ошибка, либо был достигнут конец файла.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fread</a:t>
            </a:r>
            <a:r>
              <a:rPr lang="en-US" dirty="0"/>
              <a:t>(void *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size, </a:t>
            </a:r>
            <a:r>
              <a:rPr lang="en-US" dirty="0" err="1"/>
              <a:t>size_t</a:t>
            </a:r>
            <a:r>
              <a:rPr lang="en-US" dirty="0"/>
              <a:t> count, FILE *stream)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8960" y="1146901"/>
            <a:ext cx="11112760" cy="4697556"/>
          </a:xfrm>
        </p:spPr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*stream;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test.txt",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")) == 0)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("Can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not open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file.\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(float), 10, stream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(stream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("End of file.");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("File read error.");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 </a:t>
            </a:r>
            <a:r>
              <a:rPr lang="en-US" dirty="0" err="1"/>
              <a:t>fread</a:t>
            </a:r>
            <a:r>
              <a:rPr lang="en-US" dirty="0"/>
              <a:t>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4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 smtClean="0"/>
              <a:t>- записывает </a:t>
            </a:r>
            <a:r>
              <a:rPr lang="ru-RU" sz="3200" dirty="0" err="1"/>
              <a:t>count</a:t>
            </a:r>
            <a:r>
              <a:rPr lang="ru-RU" sz="3200" dirty="0"/>
              <a:t> объектов </a:t>
            </a:r>
            <a:r>
              <a:rPr lang="en-US" sz="3200" dirty="0" smtClean="0"/>
              <a:t>(</a:t>
            </a:r>
            <a:r>
              <a:rPr lang="ru-RU" sz="3200" dirty="0" smtClean="0"/>
              <a:t>каждый </a:t>
            </a:r>
            <a:r>
              <a:rPr lang="ru-RU" sz="3200" dirty="0"/>
              <a:t>объект по </a:t>
            </a:r>
            <a:r>
              <a:rPr lang="ru-RU" sz="3200" dirty="0" err="1"/>
              <a:t>size</a:t>
            </a:r>
            <a:r>
              <a:rPr lang="ru-RU" sz="3200" dirty="0"/>
              <a:t> символов в </a:t>
            </a:r>
            <a:r>
              <a:rPr lang="ru-RU" sz="3200" dirty="0" smtClean="0"/>
              <a:t>длину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r>
              <a:rPr lang="ru-RU" sz="3200" dirty="0"/>
              <a:t>в поток, указанный </a:t>
            </a:r>
            <a:r>
              <a:rPr lang="ru-RU" sz="3200" dirty="0" err="1"/>
              <a:t>stream</a:t>
            </a:r>
            <a:r>
              <a:rPr lang="ru-RU" sz="3200" dirty="0"/>
              <a:t>, из символьного массива, указанного </a:t>
            </a:r>
            <a:r>
              <a:rPr lang="ru-RU" sz="3200" dirty="0" err="1"/>
              <a:t>buf</a:t>
            </a:r>
            <a:r>
              <a:rPr lang="ru-RU" sz="3200" dirty="0"/>
              <a:t>. </a:t>
            </a:r>
            <a:endParaRPr lang="en-US" sz="3200" dirty="0" smtClean="0"/>
          </a:p>
          <a:p>
            <a:pPr marL="76200" indent="0" algn="just">
              <a:buNone/>
            </a:pPr>
            <a:endParaRPr lang="en-US" sz="3200" dirty="0" smtClean="0"/>
          </a:p>
          <a:p>
            <a:pPr marL="76200" indent="0" algn="just">
              <a:buNone/>
            </a:pPr>
            <a:r>
              <a:rPr lang="ru-RU" sz="3200" dirty="0" smtClean="0"/>
              <a:t>Указатель </a:t>
            </a:r>
            <a:r>
              <a:rPr lang="ru-RU" sz="3200" dirty="0"/>
              <a:t>позиции в файле продвигается вперед на количество записанных символов.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fwrite</a:t>
            </a:r>
            <a:r>
              <a:rPr lang="en-US" dirty="0" smtClean="0"/>
              <a:t>(char </a:t>
            </a:r>
            <a:r>
              <a:rPr lang="en-US" dirty="0"/>
              <a:t>*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size, </a:t>
            </a:r>
            <a:r>
              <a:rPr lang="en-US" dirty="0" err="1"/>
              <a:t>size_t</a:t>
            </a:r>
            <a:r>
              <a:rPr lang="en-US" dirty="0"/>
              <a:t> count, FILE *stream)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 smtClean="0"/>
              <a:t>- возвращает </a:t>
            </a:r>
            <a:r>
              <a:rPr lang="ru-RU" sz="3200" dirty="0"/>
              <a:t>количество действительно записанных объектов, которое в случае успеха равно затребованному </a:t>
            </a:r>
            <a:r>
              <a:rPr lang="ru-RU" sz="3200" dirty="0" smtClean="0"/>
              <a:t>количеству.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fwrite</a:t>
            </a:r>
            <a:r>
              <a:rPr lang="ru-RU" dirty="0" smtClean="0"/>
              <a:t>(</a:t>
            </a:r>
            <a:r>
              <a:rPr lang="en-US" dirty="0" err="1"/>
              <a:t>const</a:t>
            </a:r>
            <a:r>
              <a:rPr lang="en-US" dirty="0"/>
              <a:t> void *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size, </a:t>
            </a:r>
            <a:r>
              <a:rPr lang="en-US" dirty="0" err="1"/>
              <a:t>size_t</a:t>
            </a:r>
            <a:r>
              <a:rPr lang="en-US" dirty="0"/>
              <a:t> count, FILE *stream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*stream;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((stream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("test.txt", "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")) ==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Не удалось открыть файл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1, stream);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 </a:t>
            </a:r>
            <a:r>
              <a:rPr lang="ru-RU" dirty="0" err="1" smtClean="0"/>
              <a:t>fwrite</a:t>
            </a:r>
            <a:r>
              <a:rPr lang="ru-RU" dirty="0" smtClean="0"/>
              <a:t>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Случайные числа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2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775</Words>
  <Application>Microsoft Office PowerPoint</Application>
  <PresentationFormat>Широкоэкранный</PresentationFormat>
  <Paragraphs>104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Courier New</vt:lpstr>
      <vt:lpstr>Corbel</vt:lpstr>
      <vt:lpstr>Тема Office</vt:lpstr>
      <vt:lpstr>Работа с файлами в двоичном режиме</vt:lpstr>
      <vt:lpstr>Работа с файлами в двоичном режиме</vt:lpstr>
      <vt:lpstr>int fread(char *buf, size_t size, size_t count, FILE *stream)</vt:lpstr>
      <vt:lpstr>fread(void *buf, size_t size, size_t count, FILE *stream)</vt:lpstr>
      <vt:lpstr>Пример с fread()</vt:lpstr>
      <vt:lpstr>int fwrite(char *buf, size_t size, size_t count, FILE *stream)</vt:lpstr>
      <vt:lpstr>fwrite(const void *buf, size_t size, size_t count, FILE *stream)</vt:lpstr>
      <vt:lpstr>Пример с fwrite()</vt:lpstr>
      <vt:lpstr>Случайные числа</vt:lpstr>
      <vt:lpstr>Псевдослучайные числа</vt:lpstr>
      <vt:lpstr>Генерация случайных чисел </vt:lpstr>
      <vt:lpstr>Начало последовательности (seed)</vt:lpstr>
      <vt:lpstr>#include &lt;time.h&gt;</vt:lpstr>
      <vt:lpstr>1 января 1970 года</vt:lpstr>
      <vt:lpstr>Использование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СРЕДЫ РАЗРАБОТКИ</dc:title>
  <dc:creator>Irina</dc:creator>
  <cp:lastModifiedBy>Студент</cp:lastModifiedBy>
  <cp:revision>286</cp:revision>
  <dcterms:created xsi:type="dcterms:W3CDTF">2021-10-03T16:37:32Z</dcterms:created>
  <dcterms:modified xsi:type="dcterms:W3CDTF">2024-05-20T10:14:59Z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