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457" r:id="rId3"/>
    <p:sldId id="458" r:id="rId4"/>
    <p:sldId id="459" r:id="rId5"/>
    <p:sldId id="477" r:id="rId6"/>
    <p:sldId id="461" r:id="rId7"/>
    <p:sldId id="460" r:id="rId8"/>
    <p:sldId id="462" r:id="rId9"/>
    <p:sldId id="478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2" r:id="rId19"/>
    <p:sldId id="471" r:id="rId20"/>
    <p:sldId id="473" r:id="rId21"/>
    <p:sldId id="475" r:id="rId22"/>
    <p:sldId id="476" r:id="rId23"/>
    <p:sldId id="479" r:id="rId24"/>
  </p:sldIdLst>
  <p:sldSz cx="12192000" cy="6858000"/>
  <p:notesSz cx="6858000" cy="9144000"/>
  <p:embeddedFontLs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dAA+u5QeXYO2KG6NlHVgkaMB6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626"/>
    <a:srgbClr val="A75F0A"/>
    <a:srgbClr val="404040"/>
    <a:srgbClr val="7D7D7D"/>
    <a:srgbClr val="CB2727"/>
    <a:srgbClr val="865640"/>
    <a:srgbClr val="3180C1"/>
    <a:srgbClr val="9B8357"/>
    <a:srgbClr val="3949AA"/>
    <a:srgbClr val="5D6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88416" autoAdjust="0"/>
  </p:normalViewPr>
  <p:slideViewPr>
    <p:cSldViewPr snapToGrid="0">
      <p:cViewPr varScale="1">
        <p:scale>
          <a:sx n="102" d="100"/>
          <a:sy n="102" d="100"/>
        </p:scale>
        <p:origin x="66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33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52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Запись</a:t>
            </a:r>
            <a:r>
              <a:rPr lang="ru-RU" baseline="0" dirty="0" smtClean="0"/>
              <a:t> в файл происходит быстрее, чем вывод </a:t>
            </a:r>
            <a:r>
              <a:rPr lang="ru-RU" baseline="0" smtClean="0"/>
              <a:t>в консоль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87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71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98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53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слайда_01" userDrawn="1">
  <p:cSld name="Название слайда_0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orbel"/>
              <a:buNone/>
              <a:defRPr sz="5400" b="1" cap="none">
                <a:solidFill>
                  <a:srgbClr val="5D6C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grpSp>
        <p:nvGrpSpPr>
          <p:cNvPr id="19" name="Google Shape;19;p10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  <a:solidFill>
            <a:srgbClr val="3949AA"/>
          </a:solidFill>
        </p:grpSpPr>
        <p:sp>
          <p:nvSpPr>
            <p:cNvPr id="20" name="Google Shape;20;p1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" name="Google Shape;22;p10"/>
          <p:cNvCxnSpPr/>
          <p:nvPr/>
        </p:nvCxnSpPr>
        <p:spPr>
          <a:xfrm>
            <a:off x="6469778" y="4233582"/>
            <a:ext cx="5017372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Язык Си | Класс робототехники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3288" r="18265" b="4615"/>
          <a:stretch/>
        </p:blipFill>
        <p:spPr bwMode="auto">
          <a:xfrm>
            <a:off x="1315233" y="1152394"/>
            <a:ext cx="4133589" cy="45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userDrawn="1">
  <p:cSld name="Два объекта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47" name="Google Shape;147;p2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20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515938" y="1825625"/>
            <a:ext cx="5503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1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58" name="Google Shape;158;p2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2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E18A-94EF-4B54-867C-665B56E9F23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51971D6-00F7-4903-9697-983F565721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026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>
  <p:cSld name="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79407"/>
            <a:ext cx="11112760" cy="469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11"/>
          <p:cNvGrpSpPr/>
          <p:nvPr/>
        </p:nvGrpSpPr>
        <p:grpSpPr>
          <a:xfrm rot="8650774">
            <a:off x="508752" y="4336092"/>
            <a:ext cx="1905000" cy="2354263"/>
            <a:chOff x="11114088" y="2241550"/>
            <a:chExt cx="1905000" cy="2354263"/>
          </a:xfrm>
        </p:grpSpPr>
        <p:sp>
          <p:nvSpPr>
            <p:cNvPr id="28" name="Google Shape;28;p1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 preserve="1" userDrawn="1">
  <p:cSld name="1_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24891" y="2766219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54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5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9" name="Google Shape;39;p12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40" name="Google Shape;40;p12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preserve="1" userDrawn="1">
  <p:cSld name="1_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3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2">
  <p:cSld name="Заголовок и объект 0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14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3">
  <p:cSld name="Заголовок и объект 0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>
            <a:spLocks noGrp="1"/>
          </p:cNvSpPr>
          <p:nvPr>
            <p:ph type="pic" idx="2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5"/>
          <p:cNvSpPr/>
          <p:nvPr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66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3"/>
          </p:nvPr>
        </p:nvSpPr>
        <p:spPr>
          <a:xfrm>
            <a:off x="3883819" y="1630018"/>
            <a:ext cx="4424362" cy="4373217"/>
          </a:xfrm>
          <a:prstGeom prst="rect">
            <a:avLst/>
          </a:prstGeom>
          <a:solidFill>
            <a:srgbClr val="ACC8DD"/>
          </a:solidFill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body" idx="4"/>
          </p:nvPr>
        </p:nvSpPr>
        <p:spPr>
          <a:xfrm>
            <a:off x="8527490" y="3207024"/>
            <a:ext cx="3445200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5"/>
          </p:nvPr>
        </p:nvSpPr>
        <p:spPr>
          <a:xfrm>
            <a:off x="219126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6"/>
          </p:nvPr>
        </p:nvSpPr>
        <p:spPr>
          <a:xfrm>
            <a:off x="8527124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>
            <a:spLocks noGrp="1"/>
          </p:cNvSpPr>
          <p:nvPr>
            <p:ph type="pic" idx="7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 с изображениями">
  <p:cSld name="Сравнение с изображениями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80934" y="2863158"/>
            <a:ext cx="4074002" cy="284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1309370" y="1903728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3"/>
          </p:nvPr>
        </p:nvSpPr>
        <p:spPr>
          <a:xfrm>
            <a:off x="7327918" y="1648186"/>
            <a:ext cx="4074002" cy="28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4"/>
          </p:nvPr>
        </p:nvSpPr>
        <p:spPr>
          <a:xfrm>
            <a:off x="7475709" y="4963450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>
            <a:spLocks noGrp="1"/>
          </p:cNvSpPr>
          <p:nvPr>
            <p:ph type="pic" idx="5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6"/>
          <p:cNvSpPr/>
          <p:nvPr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>
            <a:spLocks noGrp="1"/>
          </p:cNvSpPr>
          <p:nvPr>
            <p:ph type="pic" idx="6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группы">
  <p:cSld name="Слайд группы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95" name="Google Shape;95;p1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7"/>
          <p:cNvSpPr/>
          <p:nvPr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011967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6850703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9703086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158568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0" name="Google Shape;110;p17"/>
          <p:cNvSpPr>
            <a:spLocks noGrp="1"/>
          </p:cNvSpPr>
          <p:nvPr>
            <p:ph type="pic" idx="2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17"/>
          <p:cNvSpPr>
            <a:spLocks noGrp="1"/>
          </p:cNvSpPr>
          <p:nvPr>
            <p:ph type="pic" idx="3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2" name="Google Shape;112;p17"/>
          <p:cNvSpPr>
            <a:spLocks noGrp="1"/>
          </p:cNvSpPr>
          <p:nvPr>
            <p:ph type="pic" idx="4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3" name="Google Shape;113;p17"/>
          <p:cNvSpPr>
            <a:spLocks noGrp="1"/>
          </p:cNvSpPr>
          <p:nvPr>
            <p:ph type="pic" idx="5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6"/>
          </p:nvPr>
        </p:nvSpPr>
        <p:spPr>
          <a:xfrm>
            <a:off x="524454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7"/>
          </p:nvPr>
        </p:nvSpPr>
        <p:spPr>
          <a:xfrm>
            <a:off x="3377853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8"/>
          </p:nvPr>
        </p:nvSpPr>
        <p:spPr>
          <a:xfrm>
            <a:off x="3377853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9"/>
          </p:nvPr>
        </p:nvSpPr>
        <p:spPr>
          <a:xfrm>
            <a:off x="6216589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3"/>
          </p:nvPr>
        </p:nvSpPr>
        <p:spPr>
          <a:xfrm>
            <a:off x="6216589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4"/>
          </p:nvPr>
        </p:nvSpPr>
        <p:spPr>
          <a:xfrm>
            <a:off x="9068972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5"/>
          </p:nvPr>
        </p:nvSpPr>
        <p:spPr>
          <a:xfrm>
            <a:off x="9068972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5599524" y="2122489"/>
            <a:ext cx="6502008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ru-RU" sz="4800" dirty="0" smtClean="0"/>
              <a:t>Чтение из файла 1</a:t>
            </a:r>
            <a:endParaRPr sz="4800" dirty="0"/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6278778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dirty="0" smtClean="0"/>
              <a:t>Лекция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mtClean="0"/>
              <a:t>"</a:t>
            </a:r>
            <a:r>
              <a:rPr lang="ru-RU" smtClean="0"/>
              <a:t>r</a:t>
            </a:r>
            <a:r>
              <a:rPr lang="en-US" smtClean="0"/>
              <a:t>"</a:t>
            </a:r>
            <a:r>
              <a:rPr lang="ru-RU" smtClean="0"/>
              <a:t> - открыть существующий файл для чтения </a:t>
            </a:r>
            <a:endParaRPr lang="en-US" smtClean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mtClean="0"/>
              <a:t>"</a:t>
            </a:r>
            <a:r>
              <a:rPr lang="ru-RU" smtClean="0"/>
              <a:t>w</a:t>
            </a:r>
            <a:r>
              <a:rPr lang="en-US" smtClean="0"/>
              <a:t>"</a:t>
            </a:r>
            <a:r>
              <a:rPr lang="ru-RU" smtClean="0"/>
              <a:t> - открыть файл для записи (в случае существования файла его содержимое разрушается)</a:t>
            </a:r>
            <a:endParaRPr lang="en-US" smtClean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mtClean="0"/>
              <a:t>"</a:t>
            </a:r>
            <a:r>
              <a:rPr lang="ru-RU" smtClean="0"/>
              <a:t>a</a:t>
            </a:r>
            <a:r>
              <a:rPr lang="en-US" smtClean="0"/>
              <a:t>"</a:t>
            </a:r>
            <a:r>
              <a:rPr lang="ru-RU" smtClean="0"/>
              <a:t> - открыть файл для записи в конец файла (при отсутствии файл будет создан)</a:t>
            </a:r>
            <a:endParaRPr lang="en-US" smtClean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mtClean="0"/>
              <a:t>"</a:t>
            </a:r>
            <a:r>
              <a:rPr lang="ru-RU" smtClean="0"/>
              <a:t>r+</a:t>
            </a:r>
            <a:r>
              <a:rPr lang="en-US" smtClean="0"/>
              <a:t>"</a:t>
            </a:r>
            <a:r>
              <a:rPr lang="ru-RU" smtClean="0"/>
              <a:t> - открыть существующий файл для чтения и записи</a:t>
            </a:r>
            <a:endParaRPr lang="en-US" smtClean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mtClean="0"/>
              <a:t>"</a:t>
            </a:r>
            <a:r>
              <a:rPr lang="ru-RU" smtClean="0"/>
              <a:t>w+</a:t>
            </a:r>
            <a:r>
              <a:rPr lang="en-US" smtClean="0"/>
              <a:t>"</a:t>
            </a:r>
            <a:r>
              <a:rPr lang="ru-RU" smtClean="0"/>
              <a:t> - открыть файл для чтения и записи (в случае существования файла его содержимое разрушается).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Параметр </a:t>
            </a:r>
            <a:r>
              <a:rPr lang="en-US" smtClean="0"/>
              <a:t>"</a:t>
            </a:r>
            <a:r>
              <a:rPr lang="ru-RU" smtClean="0"/>
              <a:t>type</a:t>
            </a:r>
            <a:r>
              <a:rPr lang="en-US" smtClean="0"/>
              <a:t>" </a:t>
            </a:r>
            <a:r>
              <a:rPr lang="ru-RU" smtClean="0"/>
              <a:t>определяет характер доступа к файлу</a:t>
            </a:r>
            <a:r>
              <a:rPr lang="en-US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8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u-RU" dirty="0"/>
              <a:t>Добавление символа "b" в конец любой из этих строк позволяет открыть файл в двоичном </a:t>
            </a:r>
            <a:r>
              <a:rPr lang="ru-RU" dirty="0" smtClean="0"/>
              <a:t>режиме.</a:t>
            </a:r>
          </a:p>
          <a:p>
            <a:pPr marL="76200" indent="0">
              <a:buNone/>
            </a:pPr>
            <a:endParaRPr lang="ru-RU" dirty="0" smtClean="0"/>
          </a:p>
          <a:p>
            <a:pPr marL="76200" indent="0">
              <a:buNone/>
            </a:pPr>
            <a:r>
              <a:rPr lang="ru-RU" dirty="0"/>
              <a:t>Бинарный режим </a:t>
            </a:r>
            <a:r>
              <a:rPr lang="ru-RU" dirty="0" smtClean="0"/>
              <a:t>- </a:t>
            </a:r>
            <a:r>
              <a:rPr lang="ru-RU" dirty="0"/>
              <a:t>это режим работы компьютерной программы, при котором данные обрабатываются и представляются в виде двоичного кода. 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Двоичный режим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74746" y="1479407"/>
            <a:ext cx="11442508" cy="4697556"/>
          </a:xfrm>
        </p:spPr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main(void)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stream;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((stream =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("data.txt", "r")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== NULL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("Error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file");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 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/*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файл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открыт успешно, работаем с ним с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использованием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указателя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stream */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использования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1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/>
              <a:t>З</a:t>
            </a:r>
            <a:r>
              <a:rPr lang="ru-RU" dirty="0" smtClean="0"/>
              <a:t>акрывает </a:t>
            </a:r>
            <a:r>
              <a:rPr lang="ru-RU" dirty="0"/>
              <a:t>предварительно открытый </a:t>
            </a:r>
            <a:r>
              <a:rPr lang="ru-RU" dirty="0" smtClean="0"/>
              <a:t>файл.</a:t>
            </a:r>
            <a:endParaRPr lang="en-US" dirty="0" smtClean="0"/>
          </a:p>
          <a:p>
            <a:pPr marL="76200" indent="0" algn="just">
              <a:buNone/>
            </a:pPr>
            <a:endParaRPr lang="ru-RU" dirty="0" smtClean="0"/>
          </a:p>
          <a:p>
            <a:pPr marL="76200" indent="0" algn="just">
              <a:buNone/>
            </a:pPr>
            <a:r>
              <a:rPr lang="ru-RU" dirty="0" smtClean="0"/>
              <a:t>Возвращает </a:t>
            </a:r>
            <a:r>
              <a:rPr lang="ru-RU" dirty="0"/>
              <a:t>0 при </a:t>
            </a:r>
            <a:r>
              <a:rPr lang="ru-RU" dirty="0" smtClean="0"/>
              <a:t>нормальном завершении </a:t>
            </a:r>
            <a:r>
              <a:rPr lang="ru-RU" dirty="0"/>
              <a:t>операции и EOF при ошибке</a:t>
            </a:r>
            <a:r>
              <a:rPr lang="ru-RU" dirty="0" smtClean="0"/>
              <a:t>.</a:t>
            </a:r>
          </a:p>
          <a:p>
            <a:pPr marL="76200" indent="0" algn="just">
              <a:buNone/>
            </a:pPr>
            <a:endParaRPr lang="ru-RU" dirty="0"/>
          </a:p>
          <a:p>
            <a:pPr marL="76200" indent="0" algn="just">
              <a:buNone/>
            </a:pPr>
            <a:r>
              <a:rPr lang="ru-RU" dirty="0" smtClean="0"/>
              <a:t>"*</a:t>
            </a:r>
            <a:r>
              <a:rPr lang="ru-RU" dirty="0" err="1" smtClean="0"/>
              <a:t>stream</a:t>
            </a:r>
            <a:r>
              <a:rPr lang="ru-RU" dirty="0" smtClean="0"/>
              <a:t>" - указатель на открытый поток.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int</a:t>
            </a:r>
            <a:r>
              <a:rPr lang="ru-RU" dirty="0"/>
              <a:t> </a:t>
            </a:r>
            <a:r>
              <a:rPr lang="ru-RU" dirty="0" err="1"/>
              <a:t>fclose</a:t>
            </a:r>
            <a:r>
              <a:rPr lang="ru-RU" dirty="0"/>
              <a:t>(FILE *</a:t>
            </a:r>
            <a:r>
              <a:rPr lang="ru-RU" dirty="0" err="1"/>
              <a:t>stream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8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u-RU" dirty="0" smtClean="0"/>
              <a:t>Проверяет </a:t>
            </a:r>
            <a:r>
              <a:rPr lang="ru-RU" dirty="0"/>
              <a:t>возникновение ситуации </a:t>
            </a:r>
            <a:r>
              <a:rPr lang="en-US" dirty="0" smtClean="0"/>
              <a:t>"</a:t>
            </a:r>
            <a:r>
              <a:rPr lang="ru-RU" dirty="0" smtClean="0"/>
              <a:t>конец файла</a:t>
            </a:r>
            <a:r>
              <a:rPr lang="en-US" dirty="0" smtClean="0"/>
              <a:t>"</a:t>
            </a:r>
            <a:r>
              <a:rPr lang="ru-RU" dirty="0" smtClean="0"/>
              <a:t> </a:t>
            </a:r>
            <a:r>
              <a:rPr lang="ru-RU" dirty="0"/>
              <a:t>при вводе/выводе. </a:t>
            </a:r>
            <a:endParaRPr lang="ru-RU" dirty="0" smtClean="0"/>
          </a:p>
          <a:p>
            <a:pPr marL="76200" indent="0">
              <a:buNone/>
            </a:pPr>
            <a:endParaRPr lang="ru-RU" dirty="0"/>
          </a:p>
          <a:p>
            <a:pPr marL="76200" indent="0">
              <a:buNone/>
            </a:pPr>
            <a:r>
              <a:rPr lang="ru-RU" dirty="0" smtClean="0"/>
              <a:t>Возвращает </a:t>
            </a:r>
            <a:r>
              <a:rPr lang="ru-RU" dirty="0"/>
              <a:t>значение отличное от 0 если конец файла достигнут и 0 в противном случае</a:t>
            </a:r>
            <a:r>
              <a:rPr lang="ru-RU" dirty="0" smtClean="0"/>
              <a:t>.</a:t>
            </a:r>
          </a:p>
          <a:p>
            <a:pPr marL="76200" indent="0">
              <a:buNone/>
            </a:pPr>
            <a:endParaRPr lang="ru-RU" dirty="0"/>
          </a:p>
          <a:p>
            <a:pPr marL="76200" indent="0" algn="ctr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while(!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feof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(stream)) { ... }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int</a:t>
            </a:r>
            <a:r>
              <a:rPr lang="ru-RU" dirty="0"/>
              <a:t> </a:t>
            </a:r>
            <a:r>
              <a:rPr lang="ru-RU" dirty="0" err="1"/>
              <a:t>feof</a:t>
            </a:r>
            <a:r>
              <a:rPr lang="ru-RU" dirty="0"/>
              <a:t>(FILE *</a:t>
            </a:r>
            <a:r>
              <a:rPr lang="ru-RU" dirty="0" err="1"/>
              <a:t>stream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Читает </a:t>
            </a:r>
            <a:r>
              <a:rPr lang="ru-RU" dirty="0"/>
              <a:t>строку символов из </a:t>
            </a:r>
            <a:r>
              <a:rPr lang="ru-RU" b="1" dirty="0"/>
              <a:t>входного</a:t>
            </a:r>
            <a:r>
              <a:rPr lang="ru-RU" dirty="0"/>
              <a:t> потока до первого символа \n </a:t>
            </a:r>
            <a:r>
              <a:rPr lang="ru-RU" dirty="0" smtClean="0"/>
              <a:t>включительно</a:t>
            </a:r>
            <a:r>
              <a:rPr lang="en-US" dirty="0" smtClean="0"/>
              <a:t> </a:t>
            </a:r>
            <a:r>
              <a:rPr lang="ru-RU" dirty="0" smtClean="0"/>
              <a:t>(но </a:t>
            </a:r>
            <a:r>
              <a:rPr lang="ru-RU" dirty="0"/>
              <a:t>не более заданного максимального количества), добавляя символ конца строки в </a:t>
            </a:r>
            <a:r>
              <a:rPr lang="ru-RU" dirty="0" smtClean="0"/>
              <a:t>конец</a:t>
            </a:r>
            <a:r>
              <a:rPr lang="en-US" dirty="0" smtClean="0"/>
              <a:t> </a:t>
            </a:r>
            <a:r>
              <a:rPr lang="ru-RU" dirty="0" smtClean="0"/>
              <a:t>прочитанной </a:t>
            </a:r>
            <a:r>
              <a:rPr lang="ru-RU" dirty="0"/>
              <a:t>строки. </a:t>
            </a:r>
            <a:endParaRPr lang="ru-RU" dirty="0" smtClean="0"/>
          </a:p>
          <a:p>
            <a:pPr marL="76200" indent="0" algn="just">
              <a:buNone/>
            </a:pPr>
            <a:endParaRPr lang="ru-RU" sz="1600" dirty="0" smtClean="0"/>
          </a:p>
          <a:p>
            <a:pPr marL="76200" indent="0" algn="just">
              <a:buNone/>
            </a:pPr>
            <a:r>
              <a:rPr lang="ru-RU" dirty="0" smtClean="0"/>
              <a:t>Возвращает указатель </a:t>
            </a:r>
            <a:r>
              <a:rPr lang="ru-RU" dirty="0"/>
              <a:t>на строку </a:t>
            </a:r>
            <a:r>
              <a:rPr lang="ru-RU" dirty="0" err="1"/>
              <a:t>string</a:t>
            </a:r>
            <a:r>
              <a:rPr lang="ru-RU" dirty="0"/>
              <a:t> </a:t>
            </a:r>
            <a:r>
              <a:rPr lang="ru-RU" dirty="0" smtClean="0"/>
              <a:t>при нормальном </a:t>
            </a:r>
            <a:r>
              <a:rPr lang="ru-RU" dirty="0"/>
              <a:t>завершении операции и NULL при ошибке </a:t>
            </a:r>
            <a:r>
              <a:rPr lang="ru-RU" dirty="0" smtClean="0"/>
              <a:t>или</a:t>
            </a:r>
            <a:r>
              <a:rPr lang="en-US" dirty="0" smtClean="0"/>
              <a:t> </a:t>
            </a:r>
            <a:r>
              <a:rPr lang="ru-RU" dirty="0" smtClean="0"/>
              <a:t>достижении </a:t>
            </a:r>
            <a:r>
              <a:rPr lang="ru-RU" dirty="0"/>
              <a:t>конца файла</a:t>
            </a:r>
            <a:r>
              <a:rPr lang="ru-RU" dirty="0" smtClean="0"/>
              <a:t>.</a:t>
            </a:r>
          </a:p>
          <a:p>
            <a:pPr marL="76200" indent="0" algn="ctr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 126, 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char</a:t>
            </a:r>
            <a:r>
              <a:rPr lang="ru-RU" dirty="0"/>
              <a:t> *</a:t>
            </a:r>
            <a:r>
              <a:rPr lang="ru-RU" dirty="0" err="1"/>
              <a:t>fgets</a:t>
            </a:r>
            <a:r>
              <a:rPr lang="ru-RU" dirty="0"/>
              <a:t>(</a:t>
            </a:r>
            <a:r>
              <a:rPr lang="ru-RU" dirty="0" err="1"/>
              <a:t>char</a:t>
            </a:r>
            <a:r>
              <a:rPr lang="ru-RU" dirty="0"/>
              <a:t> *</a:t>
            </a:r>
            <a:r>
              <a:rPr lang="ru-RU" dirty="0" err="1"/>
              <a:t>string</a:t>
            </a:r>
            <a:r>
              <a:rPr lang="ru-RU" dirty="0"/>
              <a:t>, </a:t>
            </a:r>
            <a:r>
              <a:rPr lang="ru-RU" dirty="0" err="1"/>
              <a:t>int</a:t>
            </a:r>
            <a:r>
              <a:rPr lang="ru-RU" dirty="0"/>
              <a:t> n, FILE *</a:t>
            </a:r>
            <a:r>
              <a:rPr lang="ru-RU" dirty="0" err="1"/>
              <a:t>stream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Копирует </a:t>
            </a:r>
            <a:r>
              <a:rPr lang="ru-RU" dirty="0"/>
              <a:t>строку символов в </a:t>
            </a:r>
            <a:r>
              <a:rPr lang="ru-RU" b="1" dirty="0"/>
              <a:t>выходной</a:t>
            </a:r>
            <a:r>
              <a:rPr lang="ru-RU" dirty="0"/>
              <a:t> </a:t>
            </a:r>
            <a:r>
              <a:rPr lang="ru-RU" dirty="0" smtClean="0"/>
              <a:t>поток.</a:t>
            </a:r>
          </a:p>
          <a:p>
            <a:pPr marL="76200" indent="0" algn="just">
              <a:buNone/>
            </a:pPr>
            <a:endParaRPr lang="ru-RU" sz="1800" dirty="0"/>
          </a:p>
          <a:p>
            <a:pPr marL="76200" indent="0" algn="just">
              <a:buNone/>
            </a:pPr>
            <a:r>
              <a:rPr lang="ru-RU" dirty="0" smtClean="0"/>
              <a:t>Возвращаемое </a:t>
            </a:r>
            <a:r>
              <a:rPr lang="ru-RU" dirty="0"/>
              <a:t>значение равно </a:t>
            </a:r>
            <a:r>
              <a:rPr lang="ru-RU" dirty="0" smtClean="0"/>
              <a:t>коду</a:t>
            </a:r>
            <a:r>
              <a:rPr lang="en-US" dirty="0" smtClean="0"/>
              <a:t> </a:t>
            </a:r>
            <a:r>
              <a:rPr lang="ru-RU" dirty="0" smtClean="0"/>
              <a:t>последнего </a:t>
            </a:r>
            <a:r>
              <a:rPr lang="ru-RU" dirty="0"/>
              <a:t>символа строки при нормальном завершении операции, 0 для пустой строки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EOF </a:t>
            </a:r>
            <a:r>
              <a:rPr lang="ru-RU" dirty="0"/>
              <a:t>в случае возникновения ошибки</a:t>
            </a:r>
            <a:r>
              <a:rPr lang="ru-RU" dirty="0" smtClean="0"/>
              <a:t>.</a:t>
            </a:r>
            <a:endParaRPr lang="en-US" dirty="0" smtClean="0"/>
          </a:p>
          <a:p>
            <a:pPr marL="76200" indent="0" algn="just">
              <a:buNone/>
            </a:pPr>
            <a:endParaRPr lang="en-US" sz="2400" dirty="0"/>
          </a:p>
          <a:p>
            <a:pPr marL="76200" indent="0" algn="ctr" fontAlgn="base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fputs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("this is a test",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int</a:t>
            </a:r>
            <a:r>
              <a:rPr lang="ru-RU" dirty="0"/>
              <a:t> </a:t>
            </a:r>
            <a:r>
              <a:rPr lang="ru-RU" dirty="0" err="1"/>
              <a:t>fputs</a:t>
            </a:r>
            <a:r>
              <a:rPr lang="ru-RU" dirty="0"/>
              <a:t>(</a:t>
            </a:r>
            <a:r>
              <a:rPr lang="ru-RU" dirty="0" err="1"/>
              <a:t>const</a:t>
            </a:r>
            <a:r>
              <a:rPr lang="ru-RU" dirty="0"/>
              <a:t> </a:t>
            </a:r>
            <a:r>
              <a:rPr lang="ru-RU" dirty="0" err="1"/>
              <a:t>char</a:t>
            </a:r>
            <a:r>
              <a:rPr lang="ru-RU" dirty="0"/>
              <a:t> *</a:t>
            </a:r>
            <a:r>
              <a:rPr lang="ru-RU" dirty="0" err="1"/>
              <a:t>string</a:t>
            </a:r>
            <a:r>
              <a:rPr lang="ru-RU" dirty="0"/>
              <a:t>, FILE *</a:t>
            </a:r>
            <a:r>
              <a:rPr lang="ru-RU" dirty="0" err="1"/>
              <a:t>stream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1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читает </a:t>
            </a:r>
            <a:r>
              <a:rPr lang="ru-RU" dirty="0"/>
              <a:t>данные из входного потока и заносит их в ячейки памяти, </a:t>
            </a:r>
            <a:r>
              <a:rPr lang="ru-RU" dirty="0" smtClean="0"/>
              <a:t>определяемые</a:t>
            </a:r>
            <a:r>
              <a:rPr lang="en-US" dirty="0" smtClean="0"/>
              <a:t> </a:t>
            </a:r>
            <a:r>
              <a:rPr lang="ru-RU" dirty="0" smtClean="0"/>
              <a:t>аргументами </a:t>
            </a:r>
            <a:r>
              <a:rPr lang="ru-RU" dirty="0"/>
              <a:t>функции</a:t>
            </a:r>
            <a:r>
              <a:rPr lang="ru-RU" dirty="0" smtClean="0"/>
              <a:t>.</a:t>
            </a:r>
            <a:endParaRPr lang="ru-RU" sz="1800" dirty="0"/>
          </a:p>
          <a:p>
            <a:pPr marL="76200" indent="0" algn="just">
              <a:buNone/>
            </a:pPr>
            <a:r>
              <a:rPr lang="ru-RU" dirty="0"/>
              <a:t>Строка управления форматом (</a:t>
            </a:r>
            <a:r>
              <a:rPr lang="ru-RU" dirty="0" err="1"/>
              <a:t>string</a:t>
            </a:r>
            <a:r>
              <a:rPr lang="ru-RU" dirty="0"/>
              <a:t>) определяет способ интерпретации </a:t>
            </a:r>
            <a:r>
              <a:rPr lang="ru-RU" dirty="0" smtClean="0"/>
              <a:t>входных</a:t>
            </a:r>
            <a:r>
              <a:rPr lang="en-US" dirty="0" smtClean="0"/>
              <a:t> </a:t>
            </a:r>
            <a:r>
              <a:rPr lang="ru-RU" dirty="0" smtClean="0"/>
              <a:t>данных</a:t>
            </a:r>
            <a:r>
              <a:rPr lang="ru-RU" dirty="0"/>
              <a:t>. </a:t>
            </a:r>
            <a:endParaRPr lang="en-US" dirty="0" smtClean="0"/>
          </a:p>
          <a:p>
            <a:pPr marL="76200" indent="0" algn="just">
              <a:buNone/>
            </a:pPr>
            <a:endParaRPr lang="en-US" sz="2000" dirty="0" smtClean="0"/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 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[80];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 f;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 "%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s%f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 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 &amp;f);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int</a:t>
            </a:r>
            <a:r>
              <a:rPr lang="ru-RU" dirty="0"/>
              <a:t> </a:t>
            </a:r>
            <a:r>
              <a:rPr lang="ru-RU" dirty="0" err="1"/>
              <a:t>fscanf</a:t>
            </a:r>
            <a:r>
              <a:rPr lang="ru-RU" dirty="0"/>
              <a:t>(FILE *</a:t>
            </a:r>
            <a:r>
              <a:rPr lang="ru-RU" dirty="0" err="1"/>
              <a:t>stream</a:t>
            </a:r>
            <a:r>
              <a:rPr lang="ru-RU" dirty="0"/>
              <a:t>, </a:t>
            </a:r>
            <a:r>
              <a:rPr lang="ru-RU" dirty="0" err="1"/>
              <a:t>const</a:t>
            </a:r>
            <a:r>
              <a:rPr lang="ru-RU" dirty="0"/>
              <a:t> </a:t>
            </a:r>
            <a:r>
              <a:rPr lang="ru-RU" dirty="0" err="1"/>
              <a:t>char</a:t>
            </a:r>
            <a:r>
              <a:rPr lang="ru-RU" dirty="0"/>
              <a:t> *</a:t>
            </a:r>
            <a:r>
              <a:rPr lang="ru-RU" dirty="0" err="1"/>
              <a:t>string</a:t>
            </a:r>
            <a:r>
              <a:rPr lang="ru-RU" dirty="0"/>
              <a:t> </a:t>
            </a:r>
            <a:r>
              <a:rPr lang="en-US" dirty="0"/>
              <a:t>&lt;</a:t>
            </a:r>
            <a:r>
              <a:rPr lang="ru-RU" dirty="0" smtClean="0"/>
              <a:t>,. </a:t>
            </a:r>
            <a:r>
              <a:rPr lang="ru-RU" dirty="0" err="1"/>
              <a:t>argument</a:t>
            </a:r>
            <a:r>
              <a:rPr lang="ru-RU" dirty="0" smtClean="0"/>
              <a:t>..</a:t>
            </a:r>
            <a:r>
              <a:rPr lang="en-US" dirty="0" smtClean="0"/>
              <a:t>&gt;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Указатели </a:t>
            </a:r>
            <a:r>
              <a:rPr lang="ru-RU" dirty="0"/>
              <a:t>на ячейки памяти, куда необходимо поместить прочитанные </a:t>
            </a:r>
            <a:r>
              <a:rPr lang="ru-RU" dirty="0" smtClean="0"/>
              <a:t>значения.</a:t>
            </a:r>
          </a:p>
          <a:p>
            <a:pPr marL="76200" indent="0" algn="just">
              <a:buNone/>
            </a:pPr>
            <a:endParaRPr lang="ru-RU" dirty="0" smtClean="0"/>
          </a:p>
          <a:p>
            <a:pPr marL="76200" indent="0" algn="just">
              <a:buNone/>
            </a:pPr>
            <a:r>
              <a:rPr lang="ru-RU" dirty="0" smtClean="0"/>
              <a:t>Указатели должны указывать на тот же тип</a:t>
            </a:r>
            <a:r>
              <a:rPr lang="ru-RU" dirty="0"/>
              <a:t>, который задан соответствующими спецификациями в строке управления форматом.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Параметры </a:t>
            </a:r>
            <a:r>
              <a:rPr lang="ru-RU" dirty="0" smtClean="0"/>
              <a:t>"</a:t>
            </a:r>
            <a:r>
              <a:rPr lang="ru-RU" dirty="0" err="1" smtClean="0"/>
              <a:t>argument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6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19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ct val="100000"/>
              </a:lnSpc>
              <a:buNone/>
            </a:pPr>
            <a:r>
              <a:rPr lang="ru-RU" dirty="0" smtClean="0"/>
              <a:t>-</a:t>
            </a:r>
            <a:r>
              <a:rPr lang="ru-RU" dirty="0"/>
              <a:t> пробелы, символы табуляции или перехода на новую строку, которые </a:t>
            </a:r>
            <a:r>
              <a:rPr lang="ru-RU" dirty="0" smtClean="0"/>
              <a:t>позволяют читать </a:t>
            </a:r>
            <a:r>
              <a:rPr lang="ru-RU" dirty="0"/>
              <a:t>любые комбинации соответствующих символов из входного потока</a:t>
            </a:r>
            <a:r>
              <a:rPr lang="ru-RU" dirty="0" smtClean="0"/>
              <a:t>;</a:t>
            </a:r>
          </a:p>
          <a:p>
            <a:pPr marL="76200" indent="0" algn="just">
              <a:buNone/>
            </a:pPr>
            <a:r>
              <a:rPr lang="ru-RU" dirty="0" smtClean="0"/>
              <a:t>-</a:t>
            </a:r>
            <a:r>
              <a:rPr lang="ru-RU" dirty="0"/>
              <a:t> произвольные печатаемые символы ASCII, кроме знака процента </a:t>
            </a:r>
            <a:r>
              <a:rPr lang="ru-RU" dirty="0" smtClean="0"/>
              <a:t>(%), использование </a:t>
            </a:r>
            <a:r>
              <a:rPr lang="ru-RU" dirty="0"/>
              <a:t>которых позволяет читать соответствующие им символы </a:t>
            </a:r>
            <a:r>
              <a:rPr lang="ru-RU" dirty="0" smtClean="0"/>
              <a:t>из</a:t>
            </a:r>
            <a:r>
              <a:rPr lang="en-US" dirty="0" smtClean="0"/>
              <a:t> </a:t>
            </a:r>
            <a:r>
              <a:rPr lang="ru-RU" dirty="0" smtClean="0"/>
              <a:t>входного </a:t>
            </a:r>
            <a:r>
              <a:rPr lang="ru-RU" dirty="0"/>
              <a:t>потока;</a:t>
            </a:r>
          </a:p>
          <a:p>
            <a:pPr marL="76200" indent="0" algn="just">
              <a:buNone/>
            </a:pPr>
            <a:r>
              <a:rPr lang="ru-RU" dirty="0"/>
              <a:t>- спецификации формата, начинающиеся со знака процента (%) и </a:t>
            </a:r>
            <a:r>
              <a:rPr lang="ru-RU" dirty="0" smtClean="0"/>
              <a:t>требующие</a:t>
            </a:r>
            <a:r>
              <a:rPr lang="en-US" dirty="0" smtClean="0"/>
              <a:t> </a:t>
            </a:r>
            <a:r>
              <a:rPr lang="ru-RU" dirty="0" smtClean="0"/>
              <a:t>преобразования </a:t>
            </a:r>
            <a:r>
              <a:rPr lang="ru-RU" dirty="0"/>
              <a:t>прочитанных данных к заданному типу.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Строка управления </a:t>
            </a:r>
            <a:r>
              <a:rPr lang="ru-RU" dirty="0" smtClean="0"/>
              <a:t>может </a:t>
            </a:r>
            <a:r>
              <a:rPr lang="ru-RU" dirty="0"/>
              <a:t>содержать следующие поля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6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именованная область внешней памяти, выделенная для хранения массива </a:t>
            </a:r>
            <a:r>
              <a:rPr lang="ru-RU" dirty="0" smtClean="0"/>
              <a:t>данных на каком-либо </a:t>
            </a:r>
            <a:r>
              <a:rPr lang="ru-RU" dirty="0"/>
              <a:t>носителе. </a:t>
            </a:r>
            <a:endParaRPr lang="ru-RU" dirty="0" smtClean="0"/>
          </a:p>
          <a:p>
            <a:pPr marL="76200" indent="0" algn="just">
              <a:buNone/>
            </a:pPr>
            <a:endParaRPr lang="ru-RU" dirty="0" smtClean="0"/>
          </a:p>
          <a:p>
            <a:pPr marL="76200" indent="0" algn="just">
              <a:buNone/>
            </a:pPr>
            <a:r>
              <a:rPr lang="ru-RU" dirty="0" smtClean="0"/>
              <a:t>Операции ввода-вывода (в-в) </a:t>
            </a:r>
            <a:r>
              <a:rPr lang="ru-RU" dirty="0"/>
              <a:t>– </a:t>
            </a:r>
            <a:r>
              <a:rPr lang="ru-RU" dirty="0" smtClean="0"/>
              <a:t>операции </a:t>
            </a:r>
            <a:r>
              <a:rPr lang="ru-RU" dirty="0"/>
              <a:t>записи данных в файлы и чтения данных из </a:t>
            </a:r>
            <a:r>
              <a:rPr lang="ru-RU" dirty="0" smtClean="0"/>
              <a:t>файлов.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Файл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%[*][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ru-R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h|l|L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ru-R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buNone/>
            </a:pPr>
            <a:r>
              <a:rPr lang="ru-RU" dirty="0" smtClean="0"/>
              <a:t>Угловыми </a:t>
            </a:r>
            <a:r>
              <a:rPr lang="ru-RU" dirty="0"/>
              <a:t>скобками ([]) обозначены необязательные элементы </a:t>
            </a:r>
            <a:r>
              <a:rPr lang="ru-RU" dirty="0" smtClean="0"/>
              <a:t>конструкции.</a:t>
            </a:r>
          </a:p>
          <a:p>
            <a:pPr marL="76200" indent="0" algn="just">
              <a:buNone/>
            </a:pPr>
            <a:r>
              <a:rPr lang="ru-RU" dirty="0" smtClean="0"/>
              <a:t>Отдельные </a:t>
            </a:r>
            <a:r>
              <a:rPr lang="ru-RU" dirty="0"/>
              <a:t>поля спецификации могут быть символами или числами, задающими </a:t>
            </a:r>
            <a:r>
              <a:rPr lang="ru-RU" dirty="0" smtClean="0"/>
              <a:t>конкретный способ преобразования данных при вводе.</a:t>
            </a:r>
          </a:p>
          <a:p>
            <a:pPr marL="76200" indent="0">
              <a:buNone/>
            </a:pPr>
            <a:r>
              <a:rPr lang="ru-RU" dirty="0"/>
              <a:t>Символ преобразования (</a:t>
            </a:r>
            <a:r>
              <a:rPr lang="ru-RU" dirty="0" err="1"/>
              <a:t>type</a:t>
            </a:r>
            <a:r>
              <a:rPr lang="ru-RU" dirty="0"/>
              <a:t>) может быть одним из следующих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Спецификация формата в общем случае имеет вид:</a:t>
            </a:r>
          </a:p>
        </p:txBody>
      </p:sp>
    </p:spTree>
    <p:extLst>
      <p:ext uri="{BB962C8B-B14F-4D97-AF65-F5344CB8AC3E}">
        <p14:creationId xmlns:p14="http://schemas.microsoft.com/office/powerpoint/2010/main" val="7864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14822"/>
              </p:ext>
            </p:extLst>
          </p:nvPr>
        </p:nvGraphicFramePr>
        <p:xfrm>
          <a:off x="222113" y="326143"/>
          <a:ext cx="11747775" cy="6375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2626">
                  <a:extLst>
                    <a:ext uri="{9D8B030D-6E8A-4147-A177-3AD203B41FA5}">
                      <a16:colId xmlns:a16="http://schemas.microsoft.com/office/drawing/2014/main" val="2221928108"/>
                    </a:ext>
                  </a:extLst>
                </a:gridCol>
                <a:gridCol w="6529587">
                  <a:extLst>
                    <a:ext uri="{9D8B030D-6E8A-4147-A177-3AD203B41FA5}">
                      <a16:colId xmlns:a16="http://schemas.microsoft.com/office/drawing/2014/main" val="3853018729"/>
                    </a:ext>
                  </a:extLst>
                </a:gridCol>
                <a:gridCol w="3345562">
                  <a:extLst>
                    <a:ext uri="{9D8B030D-6E8A-4147-A177-3AD203B41FA5}">
                      <a16:colId xmlns:a16="http://schemas.microsoft.com/office/drawing/2014/main" val="2050759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Символ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Элемент входного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потока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 аргумента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10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десятичное целое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err="1" smtClean="0"/>
                        <a:t>int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72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десятичное целое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smtClean="0"/>
                        <a:t>long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1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восьмеричное целое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err="1" smtClean="0"/>
                        <a:t>int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57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восьмеричное целое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smtClean="0"/>
                        <a:t>long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70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шестнадцатеричное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целое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err="1" smtClean="0"/>
                        <a:t>int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59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шестнадцатеричное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целое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smtClean="0"/>
                        <a:t>long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76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десятичное,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восьмеричное или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шестнадцатеричное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целое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err="1" smtClean="0"/>
                        <a:t>int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80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десятичное,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восьмеричное или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шестнадцатеричное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целое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smtClean="0"/>
                        <a:t>long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42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десятичное целое без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знака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smtClean="0"/>
                        <a:t>unsigned </a:t>
                      </a:r>
                      <a:r>
                        <a:rPr lang="en-US" sz="1800" dirty="0" err="1" smtClean="0"/>
                        <a:t>int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0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десятичное целое без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знака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smtClean="0"/>
                        <a:t>unsigned long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43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e, f, g, E, G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вещественное число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smtClean="0"/>
                        <a:t>float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28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символ </a:t>
                      </a:r>
                      <a:r>
                        <a:rPr lang="en-US" sz="1800" dirty="0" smtClean="0"/>
                        <a:t>ASCII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</a:t>
                      </a:r>
                      <a:r>
                        <a:rPr lang="en-US" sz="1800" dirty="0" smtClean="0"/>
                        <a:t>char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10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строка символов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массив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элементов типа </a:t>
                      </a:r>
                      <a:r>
                        <a:rPr lang="ru-RU" sz="1800" dirty="0" err="1" smtClean="0"/>
                        <a:t>char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056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значение вида </a:t>
                      </a:r>
                      <a:r>
                        <a:rPr lang="ru-RU" sz="1800" dirty="0" err="1" smtClean="0"/>
                        <a:t>xxxx:yyy</a:t>
                      </a:r>
                      <a:r>
                        <a:rPr lang="ru-RU" sz="1800" dirty="0" smtClean="0"/>
                        <a:t>, где x и y есть шестнадцатеричные цифры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на длинный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указатель (тип </a:t>
                      </a:r>
                      <a:r>
                        <a:rPr lang="ru-RU" sz="1800" dirty="0" err="1" smtClean="0"/>
                        <a:t>far</a:t>
                      </a:r>
                      <a:r>
                        <a:rPr lang="ru-RU" sz="1800" dirty="0" smtClean="0"/>
                        <a:t>)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неопределенного типа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14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4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620" y="651603"/>
            <a:ext cx="11112760" cy="5554794"/>
          </a:xfrm>
        </p:spPr>
        <p:txBody>
          <a:bodyPr anchor="ctr"/>
          <a:lstStyle/>
          <a:p>
            <a:pPr marL="76200" indent="0" algn="just">
              <a:buNone/>
            </a:pPr>
            <a:r>
              <a:rPr lang="ru-RU" dirty="0"/>
              <a:t>Символ звездочка (*), если есть, заставляет систему проигнорировать </a:t>
            </a:r>
            <a:r>
              <a:rPr lang="ru-RU" dirty="0" smtClean="0"/>
              <a:t>очередной</a:t>
            </a:r>
            <a:r>
              <a:rPr lang="en-US" dirty="0" smtClean="0"/>
              <a:t> </a:t>
            </a:r>
            <a:r>
              <a:rPr lang="ru-RU" dirty="0" smtClean="0"/>
              <a:t>элемент </a:t>
            </a:r>
            <a:r>
              <a:rPr lang="ru-RU" dirty="0"/>
              <a:t>данных заданного типа во входном потоке</a:t>
            </a:r>
            <a:r>
              <a:rPr lang="ru-RU" dirty="0" smtClean="0"/>
              <a:t>.</a:t>
            </a:r>
          </a:p>
          <a:p>
            <a:pPr marL="76200" indent="0" algn="just">
              <a:buNone/>
            </a:pPr>
            <a:endParaRPr lang="ru-RU" dirty="0"/>
          </a:p>
          <a:p>
            <a:pPr marL="76200" indent="0" algn="just">
              <a:buNone/>
            </a:pPr>
            <a:r>
              <a:rPr lang="ru-RU" dirty="0"/>
              <a:t>Необязательное поле </a:t>
            </a:r>
            <a:r>
              <a:rPr lang="ru-RU" dirty="0" err="1"/>
              <a:t>width</a:t>
            </a:r>
            <a:r>
              <a:rPr lang="ru-RU" dirty="0"/>
              <a:t> представляет собой положительное десятичное </a:t>
            </a:r>
            <a:r>
              <a:rPr lang="ru-RU" dirty="0" smtClean="0"/>
              <a:t>число,</a:t>
            </a:r>
            <a:r>
              <a:rPr lang="en-US" dirty="0" smtClean="0"/>
              <a:t> </a:t>
            </a:r>
            <a:r>
              <a:rPr lang="ru-RU" dirty="0" smtClean="0"/>
              <a:t>задающее </a:t>
            </a:r>
            <a:r>
              <a:rPr lang="ru-RU" dirty="0"/>
              <a:t>максимальное количество символов, читаемых из входного потока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интерпретируемых </a:t>
            </a:r>
            <a:r>
              <a:rPr lang="ru-RU" dirty="0"/>
              <a:t>в соответствии со спецификатором </a:t>
            </a:r>
            <a:r>
              <a:rPr lang="ru-RU" dirty="0" err="1"/>
              <a:t>type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7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620" y="684597"/>
            <a:ext cx="11112760" cy="5488806"/>
          </a:xfrm>
        </p:spPr>
        <p:txBody>
          <a:bodyPr/>
          <a:lstStyle/>
          <a:p>
            <a:pPr marL="76200" indent="0" algn="just">
              <a:buNone/>
            </a:pPr>
            <a:r>
              <a:rPr lang="ru-RU" dirty="0"/>
              <a:t>Дополнительные спецификаторы h, l и L могут быть использованы для модификации типа аргумента, определенного полем </a:t>
            </a:r>
            <a:r>
              <a:rPr lang="ru-RU" dirty="0" err="1"/>
              <a:t>type</a:t>
            </a:r>
            <a:r>
              <a:rPr lang="ru-RU" dirty="0"/>
              <a:t>. Их действие распространяется только на длину соответствующего аргумента (</a:t>
            </a:r>
            <a:r>
              <a:rPr lang="ru-RU" dirty="0" err="1"/>
              <a:t>short</a:t>
            </a:r>
            <a:r>
              <a:rPr lang="ru-RU" dirty="0"/>
              <a:t> или </a:t>
            </a:r>
            <a:r>
              <a:rPr lang="ru-RU" dirty="0" err="1"/>
              <a:t>long</a:t>
            </a:r>
            <a:r>
              <a:rPr lang="ru-RU" dirty="0" smtClean="0"/>
              <a:t>).</a:t>
            </a:r>
          </a:p>
          <a:p>
            <a:pPr marL="76200" indent="0" algn="just">
              <a:buNone/>
            </a:pPr>
            <a:r>
              <a:rPr lang="ru-RU" dirty="0" smtClean="0"/>
              <a:t>Возвращаемое </a:t>
            </a:r>
            <a:r>
              <a:rPr lang="ru-RU" dirty="0"/>
              <a:t>функцией </a:t>
            </a:r>
            <a:r>
              <a:rPr lang="ru-RU" dirty="0" err="1"/>
              <a:t>fscanf</a:t>
            </a:r>
            <a:r>
              <a:rPr lang="ru-RU" dirty="0"/>
              <a:t> значение равно количеству прочитанных и преобразованных в соответствии с заданным форматом полей </a:t>
            </a:r>
            <a:r>
              <a:rPr lang="ru-RU" b="1" dirty="0"/>
              <a:t>входного</a:t>
            </a:r>
            <a:r>
              <a:rPr lang="ru-RU" dirty="0"/>
              <a:t> потока. При попытке чтения за пределами файла функция возвращает EOF.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/>
              <a:t>Эти функции рассматривают файлы как последовательности отдельных символов и абстрагируют все действия с файлами, превращая их в операции с потоками </a:t>
            </a:r>
            <a:r>
              <a:rPr lang="ru-RU" dirty="0" smtClean="0"/>
              <a:t>байтов.</a:t>
            </a:r>
          </a:p>
          <a:p>
            <a:pPr marL="76200" indent="0" algn="just">
              <a:buNone/>
            </a:pPr>
            <a:endParaRPr lang="ru-RU" dirty="0" smtClean="0"/>
          </a:p>
          <a:p>
            <a:pPr marL="76200" indent="0" algn="just">
              <a:buNone/>
            </a:pPr>
            <a:r>
              <a:rPr lang="ru-RU" dirty="0" smtClean="0"/>
              <a:t>Они </a:t>
            </a:r>
            <a:r>
              <a:rPr lang="ru-RU" dirty="0"/>
              <a:t>предоставляют возможность для перемещения по файлу, буферизации информации, преобразования считываемых данных и другие.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языке C </a:t>
            </a:r>
            <a:r>
              <a:rPr lang="ru-RU" dirty="0" smtClean="0"/>
              <a:t>для </a:t>
            </a:r>
            <a:r>
              <a:rPr lang="ru-RU" dirty="0"/>
              <a:t>выполнения </a:t>
            </a:r>
            <a:r>
              <a:rPr lang="ru-RU" dirty="0" smtClean="0"/>
              <a:t>функций ввода-вывода используются  </a:t>
            </a:r>
            <a:r>
              <a:rPr lang="ru-RU" dirty="0"/>
              <a:t>функции стандартной </a:t>
            </a:r>
            <a:r>
              <a:rPr lang="ru-RU" dirty="0" smtClean="0"/>
              <a:t>библиотеки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2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b="1" dirty="0"/>
              <a:t>Поток</a:t>
            </a:r>
            <a:r>
              <a:rPr lang="ru-RU" dirty="0"/>
              <a:t> - </a:t>
            </a:r>
            <a:r>
              <a:rPr lang="ru-RU" dirty="0" smtClean="0"/>
              <a:t>файл </a:t>
            </a:r>
            <a:r>
              <a:rPr lang="ru-RU" dirty="0"/>
              <a:t>вместе с предоставляемыми средствами </a:t>
            </a:r>
            <a:r>
              <a:rPr lang="ru-RU" dirty="0" smtClean="0"/>
              <a:t>буферизации. </a:t>
            </a:r>
            <a:endParaRPr lang="en-US" dirty="0" smtClean="0"/>
          </a:p>
          <a:p>
            <a:pPr marL="76200" indent="0" algn="just">
              <a:buNone/>
            </a:pPr>
            <a:r>
              <a:rPr lang="ru-RU" dirty="0" smtClean="0"/>
              <a:t>Функции для работы с потоком</a:t>
            </a:r>
            <a:r>
              <a:rPr lang="en-US" dirty="0" smtClean="0"/>
              <a:t>:</a:t>
            </a:r>
            <a:endParaRPr lang="ru-RU" dirty="0" smtClean="0"/>
          </a:p>
          <a:p>
            <a:pPr marL="76200" indent="0" algn="just">
              <a:buNone/>
            </a:pPr>
            <a:r>
              <a:rPr lang="ru-RU" b="1" dirty="0" err="1" smtClean="0"/>
              <a:t>fopen</a:t>
            </a:r>
            <a:r>
              <a:rPr lang="ru-RU" dirty="0" smtClean="0"/>
              <a:t> - открывает </a:t>
            </a:r>
            <a:r>
              <a:rPr lang="ru-RU" dirty="0"/>
              <a:t>файл и возвращает указатель на открытый </a:t>
            </a:r>
            <a:r>
              <a:rPr lang="ru-RU" dirty="0" smtClean="0"/>
              <a:t>поток.</a:t>
            </a:r>
          </a:p>
          <a:p>
            <a:pPr marL="76200" indent="0" algn="just">
              <a:buNone/>
            </a:pPr>
            <a:r>
              <a:rPr lang="ru-RU" b="1" dirty="0" err="1"/>
              <a:t>fclose</a:t>
            </a:r>
            <a:r>
              <a:rPr lang="ru-RU" b="1" dirty="0"/>
              <a:t> </a:t>
            </a:r>
            <a:r>
              <a:rPr lang="ru-RU" dirty="0" smtClean="0"/>
              <a:t>–</a:t>
            </a:r>
            <a:r>
              <a:rPr lang="en-US" b="1" dirty="0" smtClean="0"/>
              <a:t> </a:t>
            </a:r>
            <a:r>
              <a:rPr lang="ru-RU" dirty="0" smtClean="0"/>
              <a:t>завершает работу </a:t>
            </a:r>
            <a:r>
              <a:rPr lang="ru-RU" dirty="0"/>
              <a:t>с потоком</a:t>
            </a:r>
            <a:r>
              <a:rPr lang="ru-RU" dirty="0" smtClean="0"/>
              <a:t>, расположенным по, переданному адресу.</a:t>
            </a:r>
          </a:p>
          <a:p>
            <a:pPr marL="7620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поток не был закрыт в программе, то он будет закрыт операционной системой по окончании работы программы.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и закрытие файла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3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main(void)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FILE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("data.txt", "w");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7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/>
              <a:t>Для работы с потоком необходимо сохранить указатель на него в переменную типа FILE</a:t>
            </a:r>
            <a:r>
              <a:rPr lang="ru-RU" dirty="0" smtClean="0"/>
              <a:t>*.</a:t>
            </a:r>
          </a:p>
          <a:p>
            <a:pPr marL="76200" indent="0" algn="just">
              <a:buNone/>
            </a:pPr>
            <a:r>
              <a:rPr lang="ru-RU" dirty="0" smtClean="0"/>
              <a:t>Именно </a:t>
            </a:r>
            <a:r>
              <a:rPr lang="ru-RU" dirty="0"/>
              <a:t>этот указатель будет передаваться в каждую их функций ввода-вывода (обычно первым) для того, чтобы она знала, с каким файлом </a:t>
            </a:r>
            <a:r>
              <a:rPr lang="ru-RU" dirty="0" smtClean="0"/>
              <a:t>работать.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Указатель на поток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8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u-RU" dirty="0"/>
              <a:t>При открытии файла для работы с ним создаётся специальный указатель, который изначально располагается перед первым символом </a:t>
            </a:r>
            <a:r>
              <a:rPr lang="ru-RU" dirty="0" smtClean="0"/>
              <a:t>файла.</a:t>
            </a:r>
            <a:endParaRPr lang="en-US" dirty="0" smtClean="0"/>
          </a:p>
          <a:p>
            <a:pPr marL="76200" indent="0">
              <a:buNone/>
            </a:pPr>
            <a:r>
              <a:rPr lang="ru-RU" dirty="0" smtClean="0"/>
              <a:t>Операции </a:t>
            </a:r>
            <a:r>
              <a:rPr lang="ru-RU" dirty="0"/>
              <a:t>чтения и записи для потока выполняются, начиная с текущей позиции указателя. Каждая операция смещает указатель на число позиций, соответствующее числу прочитанных или записанных символов.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Указатель на символ</a:t>
            </a:r>
            <a:r>
              <a:rPr lang="en-US" dirty="0" smtClean="0"/>
              <a:t> (</a:t>
            </a:r>
            <a:r>
              <a:rPr lang="ru-RU" dirty="0" smtClean="0"/>
              <a:t>позиция в файле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9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spcBef>
                <a:spcPts val="600"/>
              </a:spcBef>
              <a:buNone/>
            </a:pPr>
            <a:r>
              <a:rPr lang="ru-RU" dirty="0" smtClean="0"/>
              <a:t>Открывает </a:t>
            </a:r>
            <a:r>
              <a:rPr lang="ru-RU" dirty="0"/>
              <a:t>файл с заданным </a:t>
            </a:r>
            <a:r>
              <a:rPr lang="ru-RU" dirty="0" smtClean="0"/>
              <a:t>именем </a:t>
            </a:r>
            <a:r>
              <a:rPr lang="ru-RU" dirty="0"/>
              <a:t>для ввода/вывода </a:t>
            </a:r>
            <a:r>
              <a:rPr lang="ru-RU" dirty="0" smtClean="0"/>
              <a:t>потоком.</a:t>
            </a:r>
          </a:p>
          <a:p>
            <a:pPr marL="76200" indent="0" algn="just">
              <a:spcBef>
                <a:spcPts val="600"/>
              </a:spcBef>
              <a:buNone/>
            </a:pPr>
            <a:endParaRPr lang="ru-RU" dirty="0" smtClean="0"/>
          </a:p>
          <a:p>
            <a:pPr marL="76200" indent="0" algn="just">
              <a:spcBef>
                <a:spcPts val="600"/>
              </a:spcBef>
              <a:buNone/>
            </a:pPr>
            <a:r>
              <a:rPr lang="ru-RU" dirty="0" smtClean="0"/>
              <a:t>Возвращает </a:t>
            </a:r>
            <a:r>
              <a:rPr lang="ru-RU" dirty="0"/>
              <a:t>указатель типа FILE (FILE *) при нормальном завершении операции и NULL при ошибке</a:t>
            </a:r>
            <a:r>
              <a:rPr lang="ru-RU" dirty="0" smtClean="0"/>
              <a:t>.</a:t>
            </a:r>
            <a:endParaRPr lang="ru-RU" sz="700" dirty="0"/>
          </a:p>
          <a:p>
            <a:pPr marL="76200" indent="0" algn="just">
              <a:spcBef>
                <a:spcPts val="600"/>
              </a:spcBef>
              <a:buNone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"/>
            <a:r>
              <a:rPr lang="ru-RU" dirty="0"/>
              <a:t>FILE *</a:t>
            </a:r>
            <a:r>
              <a:rPr lang="ru-RU" dirty="0" err="1"/>
              <a:t>fopen</a:t>
            </a:r>
            <a:r>
              <a:rPr lang="ru-RU" dirty="0"/>
              <a:t>(</a:t>
            </a:r>
            <a:r>
              <a:rPr lang="ru-RU" dirty="0" err="1"/>
              <a:t>const</a:t>
            </a:r>
            <a:r>
              <a:rPr lang="ru-RU" dirty="0"/>
              <a:t> </a:t>
            </a:r>
            <a:r>
              <a:rPr lang="ru-RU" dirty="0" err="1"/>
              <a:t>char</a:t>
            </a:r>
            <a:r>
              <a:rPr lang="ru-RU" dirty="0"/>
              <a:t> *</a:t>
            </a:r>
            <a:r>
              <a:rPr lang="ru-RU" dirty="0" err="1"/>
              <a:t>pathname</a:t>
            </a:r>
            <a:r>
              <a:rPr lang="ru-RU" dirty="0"/>
              <a:t>, </a:t>
            </a:r>
            <a:r>
              <a:rPr lang="ru-RU" dirty="0" err="1"/>
              <a:t>const</a:t>
            </a:r>
            <a:r>
              <a:rPr lang="ru-RU" dirty="0"/>
              <a:t> </a:t>
            </a:r>
            <a:r>
              <a:rPr lang="ru-RU" dirty="0" err="1"/>
              <a:t>char</a:t>
            </a:r>
            <a:r>
              <a:rPr lang="ru-RU" dirty="0"/>
              <a:t> *</a:t>
            </a:r>
            <a:r>
              <a:rPr lang="ru-RU" dirty="0" err="1"/>
              <a:t>type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ts val="3800"/>
              </a:lnSpc>
              <a:spcBef>
                <a:spcPts val="600"/>
              </a:spcBef>
              <a:buNone/>
            </a:pPr>
            <a:r>
              <a:rPr lang="ru-RU" dirty="0" smtClean="0"/>
              <a:t>- строка</a:t>
            </a:r>
            <a:r>
              <a:rPr lang="ru-RU" dirty="0"/>
              <a:t>, содержащая абсолютный или относительный путь к файлу, либо только имя файла</a:t>
            </a:r>
            <a:r>
              <a:rPr lang="ru-RU" dirty="0" smtClean="0"/>
              <a:t>.</a:t>
            </a:r>
          </a:p>
          <a:p>
            <a:pPr algn="just">
              <a:lnSpc>
                <a:spcPts val="3800"/>
              </a:lnSpc>
              <a:spcBef>
                <a:spcPts val="600"/>
              </a:spcBef>
              <a:buFontTx/>
              <a:buChar char="-"/>
            </a:pPr>
            <a:endParaRPr lang="ru-RU" sz="1600" dirty="0"/>
          </a:p>
          <a:p>
            <a:pPr marL="76200" indent="0" algn="just">
              <a:lnSpc>
                <a:spcPts val="3800"/>
              </a:lnSpc>
              <a:spcBef>
                <a:spcPts val="600"/>
              </a:spcBef>
              <a:buNone/>
            </a:pPr>
            <a:r>
              <a:rPr lang="ru-RU" dirty="0"/>
              <a:t>Абсолютный путь</a:t>
            </a:r>
            <a:r>
              <a:rPr lang="en-US" dirty="0" smtClean="0"/>
              <a:t>:</a:t>
            </a:r>
            <a:endParaRPr lang="ru-RU" dirty="0" smtClean="0"/>
          </a:p>
          <a:p>
            <a:pPr marL="76200" indent="0" algn="just">
              <a:lnSpc>
                <a:spcPts val="3800"/>
              </a:lnSpc>
              <a:spcBef>
                <a:spcPts val="600"/>
              </a:spcBef>
              <a:buNone/>
            </a:pPr>
            <a:r>
              <a:rPr lang="ru-RU" spc="-100" dirty="0"/>
              <a:t>	</a:t>
            </a:r>
            <a:r>
              <a:rPr lang="en-US" spc="-100" dirty="0" smtClean="0"/>
              <a:t>C</a:t>
            </a:r>
            <a:r>
              <a:rPr lang="en-US" spc="-100" dirty="0"/>
              <a:t>:\Users\Student\Downloads\</a:t>
            </a:r>
            <a:r>
              <a:rPr lang="ru-RU" spc="-100" dirty="0"/>
              <a:t> </a:t>
            </a:r>
            <a:r>
              <a:rPr lang="ru-RU" spc="-100" dirty="0" err="1"/>
              <a:t>моя_папка</a:t>
            </a:r>
            <a:r>
              <a:rPr lang="en-US" spc="-100" dirty="0"/>
              <a:t>\</a:t>
            </a:r>
            <a:r>
              <a:rPr lang="ru-RU" spc="-100" dirty="0" err="1"/>
              <a:t>моя_программа</a:t>
            </a:r>
            <a:r>
              <a:rPr lang="ru-RU" spc="-100" dirty="0"/>
              <a:t>.</a:t>
            </a:r>
            <a:r>
              <a:rPr lang="en-US" spc="-100" dirty="0"/>
              <a:t>c</a:t>
            </a:r>
          </a:p>
          <a:p>
            <a:pPr marL="76200" indent="0" algn="just">
              <a:lnSpc>
                <a:spcPts val="3800"/>
              </a:lnSpc>
              <a:spcBef>
                <a:spcPts val="600"/>
              </a:spcBef>
              <a:buNone/>
            </a:pPr>
            <a:r>
              <a:rPr lang="ru-RU" dirty="0"/>
              <a:t>Относительный</a:t>
            </a:r>
            <a:r>
              <a:rPr lang="en-US" dirty="0"/>
              <a:t> </a:t>
            </a:r>
            <a:r>
              <a:rPr lang="ru-RU" dirty="0"/>
              <a:t>путь</a:t>
            </a:r>
            <a:r>
              <a:rPr lang="en-US" dirty="0" smtClean="0"/>
              <a:t>:</a:t>
            </a:r>
            <a:endParaRPr lang="ru-RU" dirty="0" smtClean="0"/>
          </a:p>
          <a:p>
            <a:pPr marL="76200" indent="0" algn="just">
              <a:lnSpc>
                <a:spcPts val="3800"/>
              </a:lnSpc>
              <a:spcBef>
                <a:spcPts val="600"/>
              </a:spcBef>
              <a:buNone/>
            </a:pPr>
            <a:r>
              <a:rPr lang="ru-RU" spc="-100" dirty="0"/>
              <a:t>	</a:t>
            </a:r>
            <a:r>
              <a:rPr lang="ru-RU" spc="-100" dirty="0" err="1" smtClean="0"/>
              <a:t>моя_папка</a:t>
            </a:r>
            <a:r>
              <a:rPr lang="en-US" spc="-100" dirty="0"/>
              <a:t>\</a:t>
            </a:r>
            <a:r>
              <a:rPr lang="ru-RU" spc="-100" dirty="0" err="1"/>
              <a:t>моя_программа</a:t>
            </a:r>
            <a:r>
              <a:rPr lang="ru-RU" spc="-100" dirty="0"/>
              <a:t>.</a:t>
            </a:r>
            <a:r>
              <a:rPr lang="en-US" spc="-100" dirty="0"/>
              <a:t>c</a:t>
            </a:r>
            <a:endParaRPr lang="ru-RU" spc="-100" dirty="0"/>
          </a:p>
          <a:p>
            <a:pPr marL="76200" indent="0">
              <a:lnSpc>
                <a:spcPts val="3800"/>
              </a:lnSpc>
              <a:buNone/>
            </a:pPr>
            <a:r>
              <a:rPr lang="ru-RU" spc="-100" dirty="0" smtClean="0"/>
              <a:t>	</a:t>
            </a:r>
            <a:r>
              <a:rPr lang="ru-RU" spc="-100" dirty="0" err="1" smtClean="0"/>
              <a:t>моя_программа</a:t>
            </a:r>
            <a:r>
              <a:rPr lang="ru-RU" spc="-100" dirty="0" smtClean="0"/>
              <a:t>.</a:t>
            </a:r>
            <a:r>
              <a:rPr lang="en-US" spc="-100" dirty="0"/>
              <a:t>c</a:t>
            </a:r>
            <a:endParaRPr lang="ru-RU" spc="-100" dirty="0"/>
          </a:p>
          <a:p>
            <a:pPr marL="76200" indent="0">
              <a:lnSpc>
                <a:spcPts val="3800"/>
              </a:lnSpc>
              <a:buNone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 "</a:t>
            </a:r>
            <a:r>
              <a:rPr lang="ru-RU" dirty="0" err="1" smtClean="0"/>
              <a:t>pathname</a:t>
            </a:r>
            <a:r>
              <a:rPr lang="ru-RU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2716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1219</Words>
  <Application>Microsoft Office PowerPoint</Application>
  <PresentationFormat>Широкоэкранный</PresentationFormat>
  <Paragraphs>181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Courier New</vt:lpstr>
      <vt:lpstr>Corbel</vt:lpstr>
      <vt:lpstr>Calibri</vt:lpstr>
      <vt:lpstr>Тема Office</vt:lpstr>
      <vt:lpstr>Чтение из файла 1</vt:lpstr>
      <vt:lpstr>Файл</vt:lpstr>
      <vt:lpstr>В языке C для выполнения функций ввода-вывода используются  функции стандартной библиотеки</vt:lpstr>
      <vt:lpstr>Открытие и закрытие файла </vt:lpstr>
      <vt:lpstr>Пример:</vt:lpstr>
      <vt:lpstr>Указатель на поток</vt:lpstr>
      <vt:lpstr>Указатель на символ (позиция в файле)</vt:lpstr>
      <vt:lpstr>FILE *fopen(const char *pathname, const char *type)</vt:lpstr>
      <vt:lpstr>Параметр "pathname"</vt:lpstr>
      <vt:lpstr>Параметр "type" определяет характер доступа к файлу:</vt:lpstr>
      <vt:lpstr>Двоичный режим</vt:lpstr>
      <vt:lpstr>Пример использования:</vt:lpstr>
      <vt:lpstr>int fclose(FILE *stream)</vt:lpstr>
      <vt:lpstr>int feof(FILE *stream)</vt:lpstr>
      <vt:lpstr>char *fgets(char *string, int n, FILE *stream)</vt:lpstr>
      <vt:lpstr>int fputs(const char *string, FILE *stream)</vt:lpstr>
      <vt:lpstr>int fscanf(FILE *stream, const char *string &lt;,. argument..&gt;)</vt:lpstr>
      <vt:lpstr>Параметры "argument"</vt:lpstr>
      <vt:lpstr>Строка управления может содержать следующие поля:</vt:lpstr>
      <vt:lpstr>Спецификация формата в общем случае имеет вид: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СРЕДЫ РАЗРАБОТКИ</dc:title>
  <dc:creator>Irina</dc:creator>
  <cp:lastModifiedBy>Студент</cp:lastModifiedBy>
  <cp:revision>244</cp:revision>
  <dcterms:created xsi:type="dcterms:W3CDTF">2021-10-03T16:37:32Z</dcterms:created>
  <dcterms:modified xsi:type="dcterms:W3CDTF">2023-12-05T08:27:12Z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